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1"/>
  </p:sldMasterIdLst>
  <p:notesMasterIdLst>
    <p:notesMasterId r:id="rId16"/>
  </p:notesMasterIdLst>
  <p:handoutMasterIdLst>
    <p:handoutMasterId r:id="rId17"/>
  </p:handoutMasterIdLst>
  <p:sldIdLst>
    <p:sldId id="258" r:id="rId2"/>
    <p:sldId id="263" r:id="rId3"/>
    <p:sldId id="451" r:id="rId4"/>
    <p:sldId id="448" r:id="rId5"/>
    <p:sldId id="431" r:id="rId6"/>
    <p:sldId id="450" r:id="rId7"/>
    <p:sldId id="452" r:id="rId8"/>
    <p:sldId id="453" r:id="rId9"/>
    <p:sldId id="454" r:id="rId10"/>
    <p:sldId id="455" r:id="rId11"/>
    <p:sldId id="456" r:id="rId12"/>
    <p:sldId id="458" r:id="rId13"/>
    <p:sldId id="457" r:id="rId14"/>
    <p:sldId id="423" r:id="rId15"/>
  </p:sldIdLst>
  <p:sldSz cx="12801600" cy="9601200" type="A3"/>
  <p:notesSz cx="7099300" cy="10234613"/>
  <p:embeddedFontLst>
    <p:embeddedFont>
      <p:font typeface="Encode Sans Condensed" panose="00000506000000000000" pitchFamily="2" charset="0"/>
      <p:regular r:id="rId18"/>
      <p:bold r:id="rId19"/>
    </p:embeddedFont>
    <p:embeddedFont>
      <p:font typeface="Encode Sans Condensed Light" panose="00000406000000000000" pitchFamily="2" charset="0"/>
      <p:regular r:id="rId20"/>
    </p:embeddedFont>
    <p:embeddedFont>
      <p:font typeface="Encode Sans Condensed Medium" panose="00000606000000000000" pitchFamily="2" charset="0"/>
      <p:regular r:id="rId21"/>
    </p:embeddedFont>
    <p:embeddedFont>
      <p:font typeface="Gill Sans MT" panose="020B0502020104020203" pitchFamily="34" charset="0"/>
      <p:regular r:id="rId22"/>
      <p:bold r:id="rId23"/>
      <p:italic r:id="rId24"/>
      <p:boldItalic r:id="rId25"/>
    </p:embeddedFont>
  </p:embeddedFontLst>
  <p:defaultTextStyle>
    <a:defPPr>
      <a:defRPr lang="de-DE"/>
    </a:defPPr>
    <a:lvl1pPr marL="0" algn="l" defTabSz="1280160" rtl="0" eaLnBrk="1" latinLnBrk="0" hangingPunct="1">
      <a:defRPr sz="2500" kern="1200">
        <a:solidFill>
          <a:schemeClr val="tx1"/>
        </a:solidFill>
        <a:latin typeface="+mn-lt"/>
        <a:ea typeface="+mn-ea"/>
        <a:cs typeface="+mn-cs"/>
      </a:defRPr>
    </a:lvl1pPr>
    <a:lvl2pPr marL="640080" algn="l" defTabSz="1280160" rtl="0" eaLnBrk="1" latinLnBrk="0" hangingPunct="1">
      <a:defRPr sz="2500" kern="1200">
        <a:solidFill>
          <a:schemeClr val="tx1"/>
        </a:solidFill>
        <a:latin typeface="+mn-lt"/>
        <a:ea typeface="+mn-ea"/>
        <a:cs typeface="+mn-cs"/>
      </a:defRPr>
    </a:lvl2pPr>
    <a:lvl3pPr marL="1280160" algn="l" defTabSz="1280160" rtl="0" eaLnBrk="1" latinLnBrk="0" hangingPunct="1">
      <a:defRPr sz="2500" kern="1200">
        <a:solidFill>
          <a:schemeClr val="tx1"/>
        </a:solidFill>
        <a:latin typeface="+mn-lt"/>
        <a:ea typeface="+mn-ea"/>
        <a:cs typeface="+mn-cs"/>
      </a:defRPr>
    </a:lvl3pPr>
    <a:lvl4pPr marL="1920240" algn="l" defTabSz="1280160" rtl="0" eaLnBrk="1" latinLnBrk="0" hangingPunct="1">
      <a:defRPr sz="2500" kern="1200">
        <a:solidFill>
          <a:schemeClr val="tx1"/>
        </a:solidFill>
        <a:latin typeface="+mn-lt"/>
        <a:ea typeface="+mn-ea"/>
        <a:cs typeface="+mn-cs"/>
      </a:defRPr>
    </a:lvl4pPr>
    <a:lvl5pPr marL="2560320" algn="l" defTabSz="1280160" rtl="0" eaLnBrk="1" latinLnBrk="0" hangingPunct="1">
      <a:defRPr sz="2500" kern="1200">
        <a:solidFill>
          <a:schemeClr val="tx1"/>
        </a:solidFill>
        <a:latin typeface="+mn-lt"/>
        <a:ea typeface="+mn-ea"/>
        <a:cs typeface="+mn-cs"/>
      </a:defRPr>
    </a:lvl5pPr>
    <a:lvl6pPr marL="3200400" algn="l" defTabSz="1280160" rtl="0" eaLnBrk="1" latinLnBrk="0" hangingPunct="1">
      <a:defRPr sz="2500" kern="1200">
        <a:solidFill>
          <a:schemeClr val="tx1"/>
        </a:solidFill>
        <a:latin typeface="+mn-lt"/>
        <a:ea typeface="+mn-ea"/>
        <a:cs typeface="+mn-cs"/>
      </a:defRPr>
    </a:lvl6pPr>
    <a:lvl7pPr marL="3840480" algn="l" defTabSz="1280160" rtl="0" eaLnBrk="1" latinLnBrk="0" hangingPunct="1">
      <a:defRPr sz="2500" kern="1200">
        <a:solidFill>
          <a:schemeClr val="tx1"/>
        </a:solidFill>
        <a:latin typeface="+mn-lt"/>
        <a:ea typeface="+mn-ea"/>
        <a:cs typeface="+mn-cs"/>
      </a:defRPr>
    </a:lvl7pPr>
    <a:lvl8pPr marL="4480560" algn="l" defTabSz="1280160" rtl="0" eaLnBrk="1" latinLnBrk="0" hangingPunct="1">
      <a:defRPr sz="2500" kern="1200">
        <a:solidFill>
          <a:schemeClr val="tx1"/>
        </a:solidFill>
        <a:latin typeface="+mn-lt"/>
        <a:ea typeface="+mn-ea"/>
        <a:cs typeface="+mn-cs"/>
      </a:defRPr>
    </a:lvl8pPr>
    <a:lvl9pPr marL="5120640" algn="l" defTabSz="1280160" rtl="0" eaLnBrk="1" latinLnBrk="0" hangingPunct="1">
      <a:defRPr sz="25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24">
          <p15:clr>
            <a:srgbClr val="A4A3A4"/>
          </p15:clr>
        </p15:guide>
        <p15:guide id="2" pos="4032">
          <p15:clr>
            <a:srgbClr val="A4A3A4"/>
          </p15:clr>
        </p15:guide>
      </p15:sldGuideLst>
    </p:ext>
    <p:ext uri="{2D200454-40CA-4A62-9FC3-DE9A4176ACB9}">
      <p15:notesGuideLst xmlns:p15="http://schemas.microsoft.com/office/powerpoint/2012/main">
        <p15:guide id="1" orient="horz" pos="3223" userDrawn="1">
          <p15:clr>
            <a:srgbClr val="A4A3A4"/>
          </p15:clr>
        </p15:guide>
        <p15:guide id="2" pos="2236"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raktikant1" initials="p" lastIdx="2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E6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DA37D80-6434-44D0-A028-1B22A696006F}" styleName="Helle Formatvorlage 3 - Akz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505E3EF-67EA-436B-97B2-0124C06EBD24}" styleName="Mittlere Formatvorlage 4 - Akz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89520" autoAdjust="0"/>
  </p:normalViewPr>
  <p:slideViewPr>
    <p:cSldViewPr>
      <p:cViewPr varScale="1">
        <p:scale>
          <a:sx n="84" d="100"/>
          <a:sy n="84" d="100"/>
        </p:scale>
        <p:origin x="1470" y="102"/>
      </p:cViewPr>
      <p:guideLst>
        <p:guide orient="horz" pos="3024"/>
        <p:guide pos="4032"/>
      </p:guideLst>
    </p:cSldViewPr>
  </p:slideViewPr>
  <p:outlineViewPr>
    <p:cViewPr>
      <p:scale>
        <a:sx n="33" d="100"/>
        <a:sy n="33" d="100"/>
      </p:scale>
      <p:origin x="30" y="2022"/>
    </p:cViewPr>
  </p:outlineViewPr>
  <p:notesTextViewPr>
    <p:cViewPr>
      <p:scale>
        <a:sx n="3" d="2"/>
        <a:sy n="3" d="2"/>
      </p:scale>
      <p:origin x="0" y="0"/>
    </p:cViewPr>
  </p:notesTextViewPr>
  <p:notesViewPr>
    <p:cSldViewPr>
      <p:cViewPr varScale="1">
        <p:scale>
          <a:sx n="79" d="100"/>
          <a:sy n="79" d="100"/>
        </p:scale>
        <p:origin x="3954" y="102"/>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3.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Tabelle1!$B$1</c:f>
              <c:strCache>
                <c:ptCount val="1"/>
                <c:pt idx="0">
                  <c:v>165 Antowrten</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3-6CE4-4357-B41F-0432243B9BC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B53D-4E39-9FF6-16864DE1A48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B53D-4E39-9FF6-16864DE1A480}"/>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B53D-4E39-9FF6-16864DE1A480}"/>
              </c:ext>
            </c:extLst>
          </c:dPt>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de-DE"/>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Tabelle1!$A$2:$A$5</c:f>
              <c:strCache>
                <c:ptCount val="4"/>
                <c:pt idx="0">
                  <c:v>gar nicht</c:v>
                </c:pt>
                <c:pt idx="1">
                  <c:v>selten</c:v>
                </c:pt>
                <c:pt idx="2">
                  <c:v>gelegentlich</c:v>
                </c:pt>
                <c:pt idx="3">
                  <c:v>regelmäßig</c:v>
                </c:pt>
              </c:strCache>
            </c:strRef>
          </c:cat>
          <c:val>
            <c:numRef>
              <c:f>Tabelle1!$B$2:$B$5</c:f>
              <c:numCache>
                <c:formatCode>General</c:formatCode>
                <c:ptCount val="4"/>
                <c:pt idx="0">
                  <c:v>136</c:v>
                </c:pt>
                <c:pt idx="1">
                  <c:v>12</c:v>
                </c:pt>
                <c:pt idx="2">
                  <c:v>13</c:v>
                </c:pt>
                <c:pt idx="3">
                  <c:v>4</c:v>
                </c:pt>
              </c:numCache>
            </c:numRef>
          </c:val>
          <c:extLst>
            <c:ext xmlns:c16="http://schemas.microsoft.com/office/drawing/2014/chart" uri="{C3380CC4-5D6E-409C-BE32-E72D297353CC}">
              <c16:uniqueId val="{00000000-6CE4-4357-B41F-0432243B9BC9}"/>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0.30511704217194863"/>
          <c:y val="0.91643148434916755"/>
          <c:w val="0.44926640602759815"/>
          <c:h val="7.2842259422530448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Tabelle1!$B$1</c:f>
              <c:strCache>
                <c:ptCount val="1"/>
                <c:pt idx="0">
                  <c:v>165 Antowrten</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3DE-491E-B881-D620512B74D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3DE-491E-B881-D620512B74D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3DE-491E-B881-D620512B74D0}"/>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C3DE-491E-B881-D620512B74D0}"/>
              </c:ext>
            </c:extLst>
          </c:dPt>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de-DE"/>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Tabelle1!$A$2:$A$5</c:f>
              <c:strCache>
                <c:ptCount val="4"/>
                <c:pt idx="0">
                  <c:v>unzufrieden</c:v>
                </c:pt>
                <c:pt idx="1">
                  <c:v>teils/teils</c:v>
                </c:pt>
                <c:pt idx="2">
                  <c:v>zufrieden</c:v>
                </c:pt>
                <c:pt idx="3">
                  <c:v>sehr zufrieden</c:v>
                </c:pt>
              </c:strCache>
            </c:strRef>
          </c:cat>
          <c:val>
            <c:numRef>
              <c:f>Tabelle1!$B$2:$B$5</c:f>
              <c:numCache>
                <c:formatCode>General</c:formatCode>
                <c:ptCount val="4"/>
                <c:pt idx="0">
                  <c:v>2</c:v>
                </c:pt>
                <c:pt idx="1">
                  <c:v>13</c:v>
                </c:pt>
                <c:pt idx="2">
                  <c:v>12</c:v>
                </c:pt>
                <c:pt idx="3">
                  <c:v>5</c:v>
                </c:pt>
              </c:numCache>
            </c:numRef>
          </c:val>
          <c:extLst>
            <c:ext xmlns:c16="http://schemas.microsoft.com/office/drawing/2014/chart" uri="{C3380CC4-5D6E-409C-BE32-E72D297353CC}">
              <c16:uniqueId val="{00000008-C3DE-491E-B881-D620512B74D0}"/>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0.30511704217194863"/>
          <c:y val="0.91643148434916755"/>
          <c:w val="0.44926640602759815"/>
          <c:h val="7.2842259422530448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dirty="0"/>
          </a:p>
          <a:p>
            <a:pPr>
              <a:defRPr/>
            </a:pPr>
            <a:r>
              <a:rPr lang="en-US" dirty="0"/>
              <a:t>162 </a:t>
            </a:r>
            <a:r>
              <a:rPr lang="en-US" dirty="0" err="1"/>
              <a:t>Antworten</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barChart>
        <c:barDir val="col"/>
        <c:grouping val="clustered"/>
        <c:varyColors val="0"/>
        <c:ser>
          <c:idx val="0"/>
          <c:order val="0"/>
          <c:tx>
            <c:strRef>
              <c:f>Tabelle1!$B$1</c:f>
              <c:strCache>
                <c:ptCount val="1"/>
                <c:pt idx="0">
                  <c:v>Antwortmöglichkeiten</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Tabelle1!$A$2:$A$13</c:f>
              <c:strCache>
                <c:ptCount val="12"/>
                <c:pt idx="0">
                  <c:v>Preis ist zu hoch</c:v>
                </c:pt>
                <c:pt idx="1">
                  <c:v>Auswahl der Gerichte spricht mich nicht an </c:v>
                </c:pt>
                <c:pt idx="2">
                  <c:v>Portionen sind zu klein</c:v>
                </c:pt>
                <c:pt idx="3">
                  <c:v>Essenszeiten passen nicht zu meinem Ablauf</c:v>
                </c:pt>
                <c:pt idx="4">
                  <c:v>zu kurze Mittagspause</c:v>
                </c:pt>
                <c:pt idx="5">
                  <c:v>ich bringe mein eigenes Essen mit</c:v>
                </c:pt>
                <c:pt idx="6">
                  <c:v>ich esse außerhalb</c:v>
                </c:pt>
                <c:pt idx="7">
                  <c:v>Vorbestellung über App zu umständlich</c:v>
                </c:pt>
                <c:pt idx="8">
                  <c:v>Anmeldung mit Formular zu umständlich</c:v>
                </c:pt>
                <c:pt idx="9">
                  <c:v>Essen nur vorzubestellen ist zu unflexibel</c:v>
                </c:pt>
                <c:pt idx="10">
                  <c:v>Qualität/Geschmack überzeugt nicht </c:v>
                </c:pt>
                <c:pt idx="11">
                  <c:v>Sonstiges</c:v>
                </c:pt>
              </c:strCache>
            </c:strRef>
          </c:cat>
          <c:val>
            <c:numRef>
              <c:f>Tabelle1!$B$2:$B$13</c:f>
              <c:numCache>
                <c:formatCode>General</c:formatCode>
                <c:ptCount val="12"/>
                <c:pt idx="0">
                  <c:v>48</c:v>
                </c:pt>
                <c:pt idx="1">
                  <c:v>20</c:v>
                </c:pt>
                <c:pt idx="2">
                  <c:v>8</c:v>
                </c:pt>
                <c:pt idx="3">
                  <c:v>17</c:v>
                </c:pt>
                <c:pt idx="4">
                  <c:v>18</c:v>
                </c:pt>
                <c:pt idx="5">
                  <c:v>44</c:v>
                </c:pt>
                <c:pt idx="6">
                  <c:v>5</c:v>
                </c:pt>
                <c:pt idx="7">
                  <c:v>89</c:v>
                </c:pt>
                <c:pt idx="8">
                  <c:v>73</c:v>
                </c:pt>
                <c:pt idx="9">
                  <c:v>113</c:v>
                </c:pt>
                <c:pt idx="10">
                  <c:v>3</c:v>
                </c:pt>
                <c:pt idx="11">
                  <c:v>30</c:v>
                </c:pt>
              </c:numCache>
            </c:numRef>
          </c:val>
          <c:extLst>
            <c:ext xmlns:c16="http://schemas.microsoft.com/office/drawing/2014/chart" uri="{C3380CC4-5D6E-409C-BE32-E72D297353CC}">
              <c16:uniqueId val="{00000000-E901-4652-8673-E8A87A3DE94E}"/>
            </c:ext>
          </c:extLst>
        </c:ser>
        <c:dLbls>
          <c:dLblPos val="outEnd"/>
          <c:showLegendKey val="0"/>
          <c:showVal val="1"/>
          <c:showCatName val="0"/>
          <c:showSerName val="0"/>
          <c:showPercent val="0"/>
          <c:showBubbleSize val="0"/>
        </c:dLbls>
        <c:gapWidth val="219"/>
        <c:overlap val="-27"/>
        <c:axId val="52453536"/>
        <c:axId val="52455456"/>
      </c:barChart>
      <c:catAx>
        <c:axId val="52453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52455456"/>
        <c:crosses val="autoZero"/>
        <c:auto val="1"/>
        <c:lblAlgn val="ctr"/>
        <c:lblOffset val="100"/>
        <c:noMultiLvlLbl val="0"/>
      </c:catAx>
      <c:valAx>
        <c:axId val="52455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52453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dirty="0"/>
          </a:p>
          <a:p>
            <a:pPr>
              <a:defRPr/>
            </a:pPr>
            <a:r>
              <a:rPr lang="en-US" dirty="0"/>
              <a:t>165 </a:t>
            </a:r>
            <a:r>
              <a:rPr lang="en-US" dirty="0" err="1"/>
              <a:t>Antworten</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barChart>
        <c:barDir val="col"/>
        <c:grouping val="clustered"/>
        <c:varyColors val="0"/>
        <c:ser>
          <c:idx val="0"/>
          <c:order val="0"/>
          <c:tx>
            <c:strRef>
              <c:f>Tabelle1!$B$1</c:f>
              <c:strCache>
                <c:ptCount val="1"/>
                <c:pt idx="0">
                  <c:v>Antwortmöglichkeiten</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Tabelle1!$A$2:$A$10</c:f>
              <c:strCache>
                <c:ptCount val="9"/>
                <c:pt idx="0">
                  <c:v>günstigere Preise</c:v>
                </c:pt>
                <c:pt idx="1">
                  <c:v>größere Portionen</c:v>
                </c:pt>
                <c:pt idx="2">
                  <c:v>mehr Auswahl</c:v>
                </c:pt>
                <c:pt idx="3">
                  <c:v>andere Essenszeiten</c:v>
                </c:pt>
                <c:pt idx="4">
                  <c:v>spontane Essensausgabe ohne Vorbestellung</c:v>
                </c:pt>
                <c:pt idx="5">
                  <c:v>mehr gesunde Optionen</c:v>
                </c:pt>
                <c:pt idx="6">
                  <c:v>mehr vegetarische / vegane Angebote</c:v>
                </c:pt>
                <c:pt idx="7">
                  <c:v>Wochenplan früher einsehbar</c:v>
                </c:pt>
                <c:pt idx="8">
                  <c:v>sonstiges</c:v>
                </c:pt>
              </c:strCache>
            </c:strRef>
          </c:cat>
          <c:val>
            <c:numRef>
              <c:f>Tabelle1!$B$2:$B$10</c:f>
              <c:numCache>
                <c:formatCode>General</c:formatCode>
                <c:ptCount val="9"/>
                <c:pt idx="0">
                  <c:v>48</c:v>
                </c:pt>
                <c:pt idx="1">
                  <c:v>11</c:v>
                </c:pt>
                <c:pt idx="2">
                  <c:v>13</c:v>
                </c:pt>
                <c:pt idx="3">
                  <c:v>17</c:v>
                </c:pt>
                <c:pt idx="4">
                  <c:v>129</c:v>
                </c:pt>
                <c:pt idx="5">
                  <c:v>22</c:v>
                </c:pt>
                <c:pt idx="6">
                  <c:v>12</c:v>
                </c:pt>
                <c:pt idx="7">
                  <c:v>31</c:v>
                </c:pt>
                <c:pt idx="8">
                  <c:v>30</c:v>
                </c:pt>
              </c:numCache>
            </c:numRef>
          </c:val>
          <c:extLst>
            <c:ext xmlns:c16="http://schemas.microsoft.com/office/drawing/2014/chart" uri="{C3380CC4-5D6E-409C-BE32-E72D297353CC}">
              <c16:uniqueId val="{00000000-0779-4C2F-86C7-380EE4DD4DAF}"/>
            </c:ext>
          </c:extLst>
        </c:ser>
        <c:dLbls>
          <c:dLblPos val="outEnd"/>
          <c:showLegendKey val="0"/>
          <c:showVal val="1"/>
          <c:showCatName val="0"/>
          <c:showSerName val="0"/>
          <c:showPercent val="0"/>
          <c:showBubbleSize val="0"/>
        </c:dLbls>
        <c:gapWidth val="219"/>
        <c:overlap val="-27"/>
        <c:axId val="52453536"/>
        <c:axId val="52455456"/>
      </c:barChart>
      <c:catAx>
        <c:axId val="52453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52455456"/>
        <c:crosses val="autoZero"/>
        <c:auto val="1"/>
        <c:lblAlgn val="ctr"/>
        <c:lblOffset val="100"/>
        <c:noMultiLvlLbl val="0"/>
      </c:catAx>
      <c:valAx>
        <c:axId val="52455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52453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3076363" cy="511731"/>
          </a:xfrm>
          <a:prstGeom prst="rect">
            <a:avLst/>
          </a:prstGeom>
        </p:spPr>
        <p:txBody>
          <a:bodyPr vert="horz" lIns="94768" tIns="47384" rIns="94768" bIns="47384" rtlCol="0"/>
          <a:lstStyle>
            <a:lvl1pPr algn="l">
              <a:defRPr sz="1200"/>
            </a:lvl1pPr>
          </a:lstStyle>
          <a:p>
            <a:endParaRPr lang="de-DE" dirty="0"/>
          </a:p>
        </p:txBody>
      </p:sp>
      <p:sp>
        <p:nvSpPr>
          <p:cNvPr id="3" name="Datumsplatzhalter 2"/>
          <p:cNvSpPr>
            <a:spLocks noGrp="1"/>
          </p:cNvSpPr>
          <p:nvPr>
            <p:ph type="dt" sz="quarter" idx="1"/>
          </p:nvPr>
        </p:nvSpPr>
        <p:spPr>
          <a:xfrm>
            <a:off x="4021295" y="0"/>
            <a:ext cx="3076363" cy="511731"/>
          </a:xfrm>
          <a:prstGeom prst="rect">
            <a:avLst/>
          </a:prstGeom>
        </p:spPr>
        <p:txBody>
          <a:bodyPr vert="horz" lIns="94768" tIns="47384" rIns="94768" bIns="47384" rtlCol="0"/>
          <a:lstStyle>
            <a:lvl1pPr algn="r">
              <a:defRPr sz="1200"/>
            </a:lvl1pPr>
          </a:lstStyle>
          <a:p>
            <a:fld id="{F4335563-25DF-4652-9D82-8A3DEFECEAF4}" type="datetimeFigureOut">
              <a:rPr lang="de-DE" smtClean="0"/>
              <a:pPr/>
              <a:t>11.05.2026</a:t>
            </a:fld>
            <a:endParaRPr lang="de-DE" dirty="0"/>
          </a:p>
        </p:txBody>
      </p:sp>
      <p:sp>
        <p:nvSpPr>
          <p:cNvPr id="4" name="Fußzeilenplatzhalter 3"/>
          <p:cNvSpPr>
            <a:spLocks noGrp="1"/>
          </p:cNvSpPr>
          <p:nvPr>
            <p:ph type="ftr" sz="quarter" idx="2"/>
          </p:nvPr>
        </p:nvSpPr>
        <p:spPr>
          <a:xfrm>
            <a:off x="1" y="9721106"/>
            <a:ext cx="3076363" cy="511731"/>
          </a:xfrm>
          <a:prstGeom prst="rect">
            <a:avLst/>
          </a:prstGeom>
        </p:spPr>
        <p:txBody>
          <a:bodyPr vert="horz" lIns="94768" tIns="47384" rIns="94768" bIns="47384" rtlCol="0" anchor="b"/>
          <a:lstStyle>
            <a:lvl1pPr algn="l">
              <a:defRPr sz="1200"/>
            </a:lvl1pPr>
          </a:lstStyle>
          <a:p>
            <a:endParaRPr lang="de-DE" dirty="0"/>
          </a:p>
        </p:txBody>
      </p:sp>
      <p:sp>
        <p:nvSpPr>
          <p:cNvPr id="5" name="Foliennummernplatzhalter 4"/>
          <p:cNvSpPr>
            <a:spLocks noGrp="1"/>
          </p:cNvSpPr>
          <p:nvPr>
            <p:ph type="sldNum" sz="quarter" idx="3"/>
          </p:nvPr>
        </p:nvSpPr>
        <p:spPr>
          <a:xfrm>
            <a:off x="4021295" y="9721106"/>
            <a:ext cx="3076363" cy="511731"/>
          </a:xfrm>
          <a:prstGeom prst="rect">
            <a:avLst/>
          </a:prstGeom>
        </p:spPr>
        <p:txBody>
          <a:bodyPr vert="horz" lIns="94768" tIns="47384" rIns="94768" bIns="47384" rtlCol="0" anchor="b"/>
          <a:lstStyle>
            <a:lvl1pPr algn="r">
              <a:defRPr sz="1200"/>
            </a:lvl1pPr>
          </a:lstStyle>
          <a:p>
            <a:fld id="{FF4A85F9-5012-44DF-B24A-C2D817D6D806}" type="slidenum">
              <a:rPr lang="de-DE" smtClean="0"/>
              <a:pPr/>
              <a:t>‹Nr.›</a:t>
            </a:fld>
            <a:endParaRPr lang="de-DE" dirty="0"/>
          </a:p>
        </p:txBody>
      </p:sp>
    </p:spTree>
    <p:extLst>
      <p:ext uri="{BB962C8B-B14F-4D97-AF65-F5344CB8AC3E}">
        <p14:creationId xmlns:p14="http://schemas.microsoft.com/office/powerpoint/2010/main" val="113258930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3076363" cy="511731"/>
          </a:xfrm>
          <a:prstGeom prst="rect">
            <a:avLst/>
          </a:prstGeom>
        </p:spPr>
        <p:txBody>
          <a:bodyPr vert="horz" lIns="94768" tIns="47384" rIns="94768" bIns="47384" rtlCol="0"/>
          <a:lstStyle>
            <a:lvl1pPr algn="l">
              <a:defRPr sz="1200"/>
            </a:lvl1pPr>
          </a:lstStyle>
          <a:p>
            <a:endParaRPr lang="de-DE" dirty="0"/>
          </a:p>
        </p:txBody>
      </p:sp>
      <p:sp>
        <p:nvSpPr>
          <p:cNvPr id="3" name="Datumsplatzhalter 2"/>
          <p:cNvSpPr>
            <a:spLocks noGrp="1"/>
          </p:cNvSpPr>
          <p:nvPr>
            <p:ph type="dt" idx="1"/>
          </p:nvPr>
        </p:nvSpPr>
        <p:spPr>
          <a:xfrm>
            <a:off x="4021295" y="0"/>
            <a:ext cx="3076363" cy="511731"/>
          </a:xfrm>
          <a:prstGeom prst="rect">
            <a:avLst/>
          </a:prstGeom>
        </p:spPr>
        <p:txBody>
          <a:bodyPr vert="horz" lIns="94768" tIns="47384" rIns="94768" bIns="47384" rtlCol="0"/>
          <a:lstStyle>
            <a:lvl1pPr algn="r">
              <a:defRPr sz="1200"/>
            </a:lvl1pPr>
          </a:lstStyle>
          <a:p>
            <a:fld id="{902E579D-7A7C-4B27-A071-9BBB6FC89976}" type="datetimeFigureOut">
              <a:rPr lang="de-DE" smtClean="0"/>
              <a:pPr/>
              <a:t>11.05.2026</a:t>
            </a:fld>
            <a:endParaRPr lang="de-DE" dirty="0"/>
          </a:p>
        </p:txBody>
      </p:sp>
      <p:sp>
        <p:nvSpPr>
          <p:cNvPr id="4" name="Folienbildplatzhalt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4768" tIns="47384" rIns="94768" bIns="47384" rtlCol="0" anchor="ctr"/>
          <a:lstStyle/>
          <a:p>
            <a:endParaRPr lang="de-DE" dirty="0"/>
          </a:p>
        </p:txBody>
      </p:sp>
      <p:sp>
        <p:nvSpPr>
          <p:cNvPr id="5" name="Notizenplatzhalter 4"/>
          <p:cNvSpPr>
            <a:spLocks noGrp="1"/>
          </p:cNvSpPr>
          <p:nvPr>
            <p:ph type="body" sz="quarter" idx="3"/>
          </p:nvPr>
        </p:nvSpPr>
        <p:spPr>
          <a:xfrm>
            <a:off x="709931" y="4861442"/>
            <a:ext cx="5679440" cy="4605576"/>
          </a:xfrm>
          <a:prstGeom prst="rect">
            <a:avLst/>
          </a:prstGeom>
        </p:spPr>
        <p:txBody>
          <a:bodyPr vert="horz" lIns="94768" tIns="47384" rIns="94768" bIns="47384"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1" y="9721106"/>
            <a:ext cx="3076363" cy="511731"/>
          </a:xfrm>
          <a:prstGeom prst="rect">
            <a:avLst/>
          </a:prstGeom>
        </p:spPr>
        <p:txBody>
          <a:bodyPr vert="horz" lIns="94768" tIns="47384" rIns="94768" bIns="47384" rtlCol="0" anchor="b"/>
          <a:lstStyle>
            <a:lvl1pPr algn="l">
              <a:defRPr sz="1200"/>
            </a:lvl1pPr>
          </a:lstStyle>
          <a:p>
            <a:endParaRPr lang="de-DE" dirty="0"/>
          </a:p>
        </p:txBody>
      </p:sp>
      <p:sp>
        <p:nvSpPr>
          <p:cNvPr id="7" name="Foliennummernplatzhalter 6"/>
          <p:cNvSpPr>
            <a:spLocks noGrp="1"/>
          </p:cNvSpPr>
          <p:nvPr>
            <p:ph type="sldNum" sz="quarter" idx="5"/>
          </p:nvPr>
        </p:nvSpPr>
        <p:spPr>
          <a:xfrm>
            <a:off x="4021295" y="9721106"/>
            <a:ext cx="3076363" cy="511731"/>
          </a:xfrm>
          <a:prstGeom prst="rect">
            <a:avLst/>
          </a:prstGeom>
        </p:spPr>
        <p:txBody>
          <a:bodyPr vert="horz" lIns="94768" tIns="47384" rIns="94768" bIns="47384" rtlCol="0" anchor="b"/>
          <a:lstStyle>
            <a:lvl1pPr algn="r">
              <a:defRPr sz="1200"/>
            </a:lvl1pPr>
          </a:lstStyle>
          <a:p>
            <a:fld id="{C4F65FA4-1F87-41F8-9BC6-9FF76D427059}" type="slidenum">
              <a:rPr lang="de-DE" smtClean="0"/>
              <a:pPr/>
              <a:t>‹Nr.›</a:t>
            </a:fld>
            <a:endParaRPr lang="de-DE" dirty="0"/>
          </a:p>
        </p:txBody>
      </p:sp>
    </p:spTree>
    <p:extLst>
      <p:ext uri="{BB962C8B-B14F-4D97-AF65-F5344CB8AC3E}">
        <p14:creationId xmlns:p14="http://schemas.microsoft.com/office/powerpoint/2010/main" val="385411277"/>
      </p:ext>
    </p:extLst>
  </p:cSld>
  <p:clrMap bg1="lt1" tx1="dk1" bg2="lt2" tx2="dk2" accent1="accent1" accent2="accent2" accent3="accent3" accent4="accent4" accent5="accent5" accent6="accent6" hlink="hlink" folHlink="folHlink"/>
  <p:hf hdr="0" ftr="0" dt="0"/>
  <p:notesStyle>
    <a:lvl1pPr marL="0" algn="l" defTabSz="1280160" rtl="0" eaLnBrk="1" latinLnBrk="0" hangingPunct="1">
      <a:defRPr sz="1700" kern="1200">
        <a:solidFill>
          <a:schemeClr val="tx1"/>
        </a:solidFill>
        <a:latin typeface="+mn-lt"/>
        <a:ea typeface="+mn-ea"/>
        <a:cs typeface="+mn-cs"/>
      </a:defRPr>
    </a:lvl1pPr>
    <a:lvl2pPr marL="640080" algn="l" defTabSz="1280160" rtl="0" eaLnBrk="1" latinLnBrk="0" hangingPunct="1">
      <a:defRPr sz="1700" kern="1200">
        <a:solidFill>
          <a:schemeClr val="tx1"/>
        </a:solidFill>
        <a:latin typeface="+mn-lt"/>
        <a:ea typeface="+mn-ea"/>
        <a:cs typeface="+mn-cs"/>
      </a:defRPr>
    </a:lvl2pPr>
    <a:lvl3pPr marL="1280160" algn="l" defTabSz="1280160" rtl="0" eaLnBrk="1" latinLnBrk="0" hangingPunct="1">
      <a:defRPr sz="1700" kern="1200">
        <a:solidFill>
          <a:schemeClr val="tx1"/>
        </a:solidFill>
        <a:latin typeface="+mn-lt"/>
        <a:ea typeface="+mn-ea"/>
        <a:cs typeface="+mn-cs"/>
      </a:defRPr>
    </a:lvl3pPr>
    <a:lvl4pPr marL="1920240" algn="l" defTabSz="1280160" rtl="0" eaLnBrk="1" latinLnBrk="0" hangingPunct="1">
      <a:defRPr sz="1700" kern="1200">
        <a:solidFill>
          <a:schemeClr val="tx1"/>
        </a:solidFill>
        <a:latin typeface="+mn-lt"/>
        <a:ea typeface="+mn-ea"/>
        <a:cs typeface="+mn-cs"/>
      </a:defRPr>
    </a:lvl4pPr>
    <a:lvl5pPr marL="2560320" algn="l" defTabSz="1280160" rtl="0" eaLnBrk="1" latinLnBrk="0" hangingPunct="1">
      <a:defRPr sz="1700" kern="1200">
        <a:solidFill>
          <a:schemeClr val="tx1"/>
        </a:solidFill>
        <a:latin typeface="+mn-lt"/>
        <a:ea typeface="+mn-ea"/>
        <a:cs typeface="+mn-cs"/>
      </a:defRPr>
    </a:lvl5pPr>
    <a:lvl6pPr marL="3200400" algn="l" defTabSz="1280160" rtl="0" eaLnBrk="1" latinLnBrk="0" hangingPunct="1">
      <a:defRPr sz="1700" kern="1200">
        <a:solidFill>
          <a:schemeClr val="tx1"/>
        </a:solidFill>
        <a:latin typeface="+mn-lt"/>
        <a:ea typeface="+mn-ea"/>
        <a:cs typeface="+mn-cs"/>
      </a:defRPr>
    </a:lvl6pPr>
    <a:lvl7pPr marL="3840480" algn="l" defTabSz="1280160" rtl="0" eaLnBrk="1" latinLnBrk="0" hangingPunct="1">
      <a:defRPr sz="1700" kern="1200">
        <a:solidFill>
          <a:schemeClr val="tx1"/>
        </a:solidFill>
        <a:latin typeface="+mn-lt"/>
        <a:ea typeface="+mn-ea"/>
        <a:cs typeface="+mn-cs"/>
      </a:defRPr>
    </a:lvl7pPr>
    <a:lvl8pPr marL="4480560" algn="l" defTabSz="1280160" rtl="0" eaLnBrk="1" latinLnBrk="0" hangingPunct="1">
      <a:defRPr sz="1700" kern="1200">
        <a:solidFill>
          <a:schemeClr val="tx1"/>
        </a:solidFill>
        <a:latin typeface="+mn-lt"/>
        <a:ea typeface="+mn-ea"/>
        <a:cs typeface="+mn-cs"/>
      </a:defRPr>
    </a:lvl8pPr>
    <a:lvl9pPr marL="5120640" algn="l" defTabSz="1280160" rtl="0" eaLnBrk="1" latinLnBrk="0" hangingPunct="1">
      <a:defRPr sz="17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C4F65FA4-1F87-41F8-9BC6-9FF76D427059}" type="slidenum">
              <a:rPr lang="de-DE" smtClean="0"/>
              <a:pPr/>
              <a:t>2</a:t>
            </a:fld>
            <a:endParaRPr lang="de-DE" dirty="0"/>
          </a:p>
        </p:txBody>
      </p:sp>
    </p:spTree>
    <p:extLst>
      <p:ext uri="{BB962C8B-B14F-4D97-AF65-F5344CB8AC3E}">
        <p14:creationId xmlns:p14="http://schemas.microsoft.com/office/powerpoint/2010/main" val="3545900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Aufgrund Urlaubszeit viele Terminabstimmungen</a:t>
            </a:r>
            <a:r>
              <a:rPr lang="de-DE" baseline="0" dirty="0"/>
              <a:t> offen</a:t>
            </a:r>
            <a:endParaRPr lang="de-DE" dirty="0"/>
          </a:p>
        </p:txBody>
      </p:sp>
      <p:sp>
        <p:nvSpPr>
          <p:cNvPr id="4" name="Foliennummernplatzhalter 3"/>
          <p:cNvSpPr>
            <a:spLocks noGrp="1"/>
          </p:cNvSpPr>
          <p:nvPr>
            <p:ph type="sldNum" sz="quarter" idx="10"/>
          </p:nvPr>
        </p:nvSpPr>
        <p:spPr/>
        <p:txBody>
          <a:bodyPr/>
          <a:lstStyle/>
          <a:p>
            <a:fld id="{C4F65FA4-1F87-41F8-9BC6-9FF76D427059}" type="slidenum">
              <a:rPr lang="de-DE" smtClean="0"/>
              <a:pPr/>
              <a:t>4</a:t>
            </a:fld>
            <a:endParaRPr lang="de-DE" dirty="0"/>
          </a:p>
        </p:txBody>
      </p:sp>
    </p:spTree>
    <p:extLst>
      <p:ext uri="{BB962C8B-B14F-4D97-AF65-F5344CB8AC3E}">
        <p14:creationId xmlns:p14="http://schemas.microsoft.com/office/powerpoint/2010/main" val="1082452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285750" indent="-285750">
              <a:buFont typeface="Arial" panose="020B0604020202020204" pitchFamily="34" charset="0"/>
              <a:buChar char="•"/>
            </a:pPr>
            <a:endParaRPr lang="de-DE" b="1" dirty="0">
              <a:solidFill>
                <a:srgbClr val="FF0000"/>
              </a:solidFill>
            </a:endParaRPr>
          </a:p>
        </p:txBody>
      </p:sp>
      <p:sp>
        <p:nvSpPr>
          <p:cNvPr id="4" name="Foliennummernplatzhalter 3"/>
          <p:cNvSpPr>
            <a:spLocks noGrp="1"/>
          </p:cNvSpPr>
          <p:nvPr>
            <p:ph type="sldNum" sz="quarter" idx="10"/>
          </p:nvPr>
        </p:nvSpPr>
        <p:spPr/>
        <p:txBody>
          <a:bodyPr/>
          <a:lstStyle/>
          <a:p>
            <a:fld id="{C4F65FA4-1F87-41F8-9BC6-9FF76D427059}" type="slidenum">
              <a:rPr lang="de-DE" smtClean="0"/>
              <a:pPr/>
              <a:t>5</a:t>
            </a:fld>
            <a:endParaRPr lang="de-DE" dirty="0"/>
          </a:p>
        </p:txBody>
      </p:sp>
    </p:spTree>
    <p:extLst>
      <p:ext uri="{BB962C8B-B14F-4D97-AF65-F5344CB8AC3E}">
        <p14:creationId xmlns:p14="http://schemas.microsoft.com/office/powerpoint/2010/main" val="11733663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2000" spc="-1" dirty="0">
                <a:solidFill>
                  <a:srgbClr val="32419F"/>
                </a:solidFill>
                <a:latin typeface="+mn-lt"/>
              </a:rPr>
              <a:t>FM-Zusage: Personalkosten </a:t>
            </a:r>
            <a:r>
              <a:rPr lang="de-DE" sz="2000" b="1" spc="-1" dirty="0">
                <a:solidFill>
                  <a:srgbClr val="32419F"/>
                </a:solidFill>
                <a:latin typeface="+mn-lt"/>
              </a:rPr>
              <a:t>153.694,00 € </a:t>
            </a:r>
          </a:p>
          <a:p>
            <a:pPr lvl="1"/>
            <a:r>
              <a:rPr lang="de-DE" sz="2000" spc="-1" dirty="0">
                <a:solidFill>
                  <a:srgbClr val="32419F"/>
                </a:solidFill>
                <a:latin typeface="+mn-lt"/>
              </a:rPr>
              <a:t>Personalausgaben </a:t>
            </a:r>
          </a:p>
          <a:p>
            <a:pPr lvl="1"/>
            <a:r>
              <a:rPr lang="de-DE" sz="2000" spc="-1" dirty="0">
                <a:solidFill>
                  <a:srgbClr val="32419F"/>
                </a:solidFill>
                <a:latin typeface="+mn-lt"/>
              </a:rPr>
              <a:t>Die Förderung der eigenen Personalkosten des Zuwendungsempfängers unterliegt der Bedingung, dass damit ein </a:t>
            </a:r>
            <a:r>
              <a:rPr lang="de-DE" sz="2000" b="1" spc="-1" dirty="0">
                <a:solidFill>
                  <a:srgbClr val="32419F"/>
                </a:solidFill>
                <a:latin typeface="+mn-lt"/>
              </a:rPr>
              <a:t>tatsächlicher Personalmehraufwand </a:t>
            </a:r>
            <a:r>
              <a:rPr lang="de-DE" sz="2000" spc="-1" dirty="0">
                <a:solidFill>
                  <a:srgbClr val="32419F"/>
                </a:solidFill>
                <a:latin typeface="+mn-lt"/>
              </a:rPr>
              <a:t>(z.B. durch befristete Neueinstellung) verbunden ist. </a:t>
            </a:r>
            <a:r>
              <a:rPr lang="de-DE" sz="2000" b="1" spc="-1" dirty="0">
                <a:solidFill>
                  <a:srgbClr val="32419F"/>
                </a:solidFill>
                <a:latin typeface="+mn-lt"/>
              </a:rPr>
              <a:t>Eine bloße Personalumsetzung ist nicht förderfähig.</a:t>
            </a:r>
            <a:r>
              <a:rPr lang="de-DE" sz="2000" spc="-1" dirty="0">
                <a:solidFill>
                  <a:srgbClr val="32419F"/>
                </a:solidFill>
                <a:latin typeface="+mn-lt"/>
              </a:rPr>
              <a:t> Die Personalförderung erfolgt in pauschalierter Form. </a:t>
            </a:r>
          </a:p>
        </p:txBody>
      </p:sp>
      <p:sp>
        <p:nvSpPr>
          <p:cNvPr id="4" name="Foliennummernplatzhalter 3"/>
          <p:cNvSpPr>
            <a:spLocks noGrp="1"/>
          </p:cNvSpPr>
          <p:nvPr>
            <p:ph type="sldNum" sz="quarter" idx="10"/>
          </p:nvPr>
        </p:nvSpPr>
        <p:spPr/>
        <p:txBody>
          <a:bodyPr/>
          <a:lstStyle/>
          <a:p>
            <a:fld id="{C4F65FA4-1F87-41F8-9BC6-9FF76D427059}" type="slidenum">
              <a:rPr lang="de-DE" smtClean="0"/>
              <a:pPr/>
              <a:t>6</a:t>
            </a:fld>
            <a:endParaRPr lang="de-DE" dirty="0"/>
          </a:p>
        </p:txBody>
      </p:sp>
    </p:spTree>
    <p:extLst>
      <p:ext uri="{BB962C8B-B14F-4D97-AF65-F5344CB8AC3E}">
        <p14:creationId xmlns:p14="http://schemas.microsoft.com/office/powerpoint/2010/main" val="1889339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2000" spc="-1" dirty="0">
                <a:solidFill>
                  <a:srgbClr val="32419F"/>
                </a:solidFill>
                <a:latin typeface="+mn-lt"/>
              </a:rPr>
              <a:t>FM-Zusage: Personalkosten </a:t>
            </a:r>
            <a:r>
              <a:rPr lang="de-DE" sz="2000" b="1" spc="-1" dirty="0">
                <a:solidFill>
                  <a:srgbClr val="32419F"/>
                </a:solidFill>
                <a:latin typeface="+mn-lt"/>
              </a:rPr>
              <a:t>153.694,00 € </a:t>
            </a:r>
          </a:p>
          <a:p>
            <a:pPr lvl="1"/>
            <a:r>
              <a:rPr lang="de-DE" sz="2000" spc="-1" dirty="0">
                <a:solidFill>
                  <a:srgbClr val="32419F"/>
                </a:solidFill>
                <a:latin typeface="+mn-lt"/>
              </a:rPr>
              <a:t>Personalausgaben </a:t>
            </a:r>
          </a:p>
          <a:p>
            <a:pPr lvl="1"/>
            <a:r>
              <a:rPr lang="de-DE" sz="2000" spc="-1" dirty="0">
                <a:solidFill>
                  <a:srgbClr val="32419F"/>
                </a:solidFill>
                <a:latin typeface="+mn-lt"/>
              </a:rPr>
              <a:t>Die Förderung der eigenen Personalkosten des Zuwendungsempfängers unterliegt der Bedingung, dass damit ein </a:t>
            </a:r>
            <a:r>
              <a:rPr lang="de-DE" sz="2000" b="1" spc="-1" dirty="0">
                <a:solidFill>
                  <a:srgbClr val="32419F"/>
                </a:solidFill>
                <a:latin typeface="+mn-lt"/>
              </a:rPr>
              <a:t>tatsächlicher Personalmehraufwand </a:t>
            </a:r>
            <a:r>
              <a:rPr lang="de-DE" sz="2000" spc="-1" dirty="0">
                <a:solidFill>
                  <a:srgbClr val="32419F"/>
                </a:solidFill>
                <a:latin typeface="+mn-lt"/>
              </a:rPr>
              <a:t>(z.B. durch befristete Neueinstellung) verbunden ist. </a:t>
            </a:r>
            <a:r>
              <a:rPr lang="de-DE" sz="2000" b="1" spc="-1" dirty="0">
                <a:solidFill>
                  <a:srgbClr val="32419F"/>
                </a:solidFill>
                <a:latin typeface="+mn-lt"/>
              </a:rPr>
              <a:t>Eine bloße Personalumsetzung ist nicht förderfähig.</a:t>
            </a:r>
            <a:r>
              <a:rPr lang="de-DE" sz="2000" spc="-1" dirty="0">
                <a:solidFill>
                  <a:srgbClr val="32419F"/>
                </a:solidFill>
                <a:latin typeface="+mn-lt"/>
              </a:rPr>
              <a:t> Die Personalförderung erfolgt in pauschalierter Form. </a:t>
            </a:r>
          </a:p>
        </p:txBody>
      </p:sp>
      <p:sp>
        <p:nvSpPr>
          <p:cNvPr id="4" name="Foliennummernplatzhalter 3"/>
          <p:cNvSpPr>
            <a:spLocks noGrp="1"/>
          </p:cNvSpPr>
          <p:nvPr>
            <p:ph type="sldNum" sz="quarter" idx="10"/>
          </p:nvPr>
        </p:nvSpPr>
        <p:spPr/>
        <p:txBody>
          <a:bodyPr/>
          <a:lstStyle/>
          <a:p>
            <a:fld id="{C4F65FA4-1F87-41F8-9BC6-9FF76D427059}" type="slidenum">
              <a:rPr lang="de-DE" smtClean="0"/>
              <a:pPr/>
              <a:t>7</a:t>
            </a:fld>
            <a:endParaRPr lang="de-DE" dirty="0"/>
          </a:p>
        </p:txBody>
      </p:sp>
    </p:spTree>
    <p:extLst>
      <p:ext uri="{BB962C8B-B14F-4D97-AF65-F5344CB8AC3E}">
        <p14:creationId xmlns:p14="http://schemas.microsoft.com/office/powerpoint/2010/main" val="39066741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2000" spc="-1" dirty="0">
                <a:solidFill>
                  <a:srgbClr val="32419F"/>
                </a:solidFill>
                <a:latin typeface="+mn-lt"/>
              </a:rPr>
              <a:t>FM-Zusage: Personalkosten </a:t>
            </a:r>
            <a:r>
              <a:rPr lang="de-DE" sz="2000" b="1" spc="-1" dirty="0">
                <a:solidFill>
                  <a:srgbClr val="32419F"/>
                </a:solidFill>
                <a:latin typeface="+mn-lt"/>
              </a:rPr>
              <a:t>153.694,00 € </a:t>
            </a:r>
          </a:p>
          <a:p>
            <a:pPr lvl="1"/>
            <a:r>
              <a:rPr lang="de-DE" sz="2000" spc="-1" dirty="0">
                <a:solidFill>
                  <a:srgbClr val="32419F"/>
                </a:solidFill>
                <a:latin typeface="+mn-lt"/>
              </a:rPr>
              <a:t>Personalausgaben </a:t>
            </a:r>
          </a:p>
          <a:p>
            <a:pPr lvl="1"/>
            <a:r>
              <a:rPr lang="de-DE" sz="2000" spc="-1" dirty="0">
                <a:solidFill>
                  <a:srgbClr val="32419F"/>
                </a:solidFill>
                <a:latin typeface="+mn-lt"/>
              </a:rPr>
              <a:t>Die Förderung der eigenen Personalkosten des Zuwendungsempfängers unterliegt der Bedingung, dass damit ein </a:t>
            </a:r>
            <a:r>
              <a:rPr lang="de-DE" sz="2000" b="1" spc="-1" dirty="0">
                <a:solidFill>
                  <a:srgbClr val="32419F"/>
                </a:solidFill>
                <a:latin typeface="+mn-lt"/>
              </a:rPr>
              <a:t>tatsächlicher Personalmehraufwand </a:t>
            </a:r>
            <a:r>
              <a:rPr lang="de-DE" sz="2000" spc="-1" dirty="0">
                <a:solidFill>
                  <a:srgbClr val="32419F"/>
                </a:solidFill>
                <a:latin typeface="+mn-lt"/>
              </a:rPr>
              <a:t>(z.B. durch befristete Neueinstellung) verbunden ist. </a:t>
            </a:r>
            <a:r>
              <a:rPr lang="de-DE" sz="2000" b="1" spc="-1" dirty="0">
                <a:solidFill>
                  <a:srgbClr val="32419F"/>
                </a:solidFill>
                <a:latin typeface="+mn-lt"/>
              </a:rPr>
              <a:t>Eine bloße Personalumsetzung ist nicht förderfähig.</a:t>
            </a:r>
            <a:r>
              <a:rPr lang="de-DE" sz="2000" spc="-1" dirty="0">
                <a:solidFill>
                  <a:srgbClr val="32419F"/>
                </a:solidFill>
                <a:latin typeface="+mn-lt"/>
              </a:rPr>
              <a:t> Die Personalförderung erfolgt in pauschalierter Form. </a:t>
            </a:r>
          </a:p>
        </p:txBody>
      </p:sp>
      <p:sp>
        <p:nvSpPr>
          <p:cNvPr id="4" name="Foliennummernplatzhalter 3"/>
          <p:cNvSpPr>
            <a:spLocks noGrp="1"/>
          </p:cNvSpPr>
          <p:nvPr>
            <p:ph type="sldNum" sz="quarter" idx="10"/>
          </p:nvPr>
        </p:nvSpPr>
        <p:spPr/>
        <p:txBody>
          <a:bodyPr/>
          <a:lstStyle/>
          <a:p>
            <a:fld id="{C4F65FA4-1F87-41F8-9BC6-9FF76D427059}" type="slidenum">
              <a:rPr lang="de-DE" smtClean="0"/>
              <a:pPr/>
              <a:t>8</a:t>
            </a:fld>
            <a:endParaRPr lang="de-DE" dirty="0"/>
          </a:p>
        </p:txBody>
      </p:sp>
    </p:spTree>
    <p:extLst>
      <p:ext uri="{BB962C8B-B14F-4D97-AF65-F5344CB8AC3E}">
        <p14:creationId xmlns:p14="http://schemas.microsoft.com/office/powerpoint/2010/main" val="4670635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2000" spc="-1" dirty="0">
                <a:solidFill>
                  <a:srgbClr val="32419F"/>
                </a:solidFill>
                <a:latin typeface="+mn-lt"/>
              </a:rPr>
              <a:t>FM-Zusage: Personalkosten </a:t>
            </a:r>
            <a:r>
              <a:rPr lang="de-DE" sz="2000" b="1" spc="-1" dirty="0">
                <a:solidFill>
                  <a:srgbClr val="32419F"/>
                </a:solidFill>
                <a:latin typeface="+mn-lt"/>
              </a:rPr>
              <a:t>153.694,00 € </a:t>
            </a:r>
          </a:p>
          <a:p>
            <a:pPr lvl="1"/>
            <a:r>
              <a:rPr lang="de-DE" sz="2000" spc="-1" dirty="0">
                <a:solidFill>
                  <a:srgbClr val="32419F"/>
                </a:solidFill>
                <a:latin typeface="+mn-lt"/>
              </a:rPr>
              <a:t>Personalausgaben </a:t>
            </a:r>
          </a:p>
          <a:p>
            <a:pPr lvl="1"/>
            <a:r>
              <a:rPr lang="de-DE" sz="2000" spc="-1" dirty="0">
                <a:solidFill>
                  <a:srgbClr val="32419F"/>
                </a:solidFill>
                <a:latin typeface="+mn-lt"/>
              </a:rPr>
              <a:t>Die Förderung der eigenen Personalkosten des Zuwendungsempfängers unterliegt der Bedingung, dass damit ein </a:t>
            </a:r>
            <a:r>
              <a:rPr lang="de-DE" sz="2000" b="1" spc="-1" dirty="0">
                <a:solidFill>
                  <a:srgbClr val="32419F"/>
                </a:solidFill>
                <a:latin typeface="+mn-lt"/>
              </a:rPr>
              <a:t>tatsächlicher Personalmehraufwand </a:t>
            </a:r>
            <a:r>
              <a:rPr lang="de-DE" sz="2000" spc="-1" dirty="0">
                <a:solidFill>
                  <a:srgbClr val="32419F"/>
                </a:solidFill>
                <a:latin typeface="+mn-lt"/>
              </a:rPr>
              <a:t>(z.B. durch befristete Neueinstellung) verbunden ist. </a:t>
            </a:r>
            <a:r>
              <a:rPr lang="de-DE" sz="2000" b="1" spc="-1" dirty="0">
                <a:solidFill>
                  <a:srgbClr val="32419F"/>
                </a:solidFill>
                <a:latin typeface="+mn-lt"/>
              </a:rPr>
              <a:t>Eine bloße Personalumsetzung ist nicht förderfähig.</a:t>
            </a:r>
            <a:r>
              <a:rPr lang="de-DE" sz="2000" spc="-1" dirty="0">
                <a:solidFill>
                  <a:srgbClr val="32419F"/>
                </a:solidFill>
                <a:latin typeface="+mn-lt"/>
              </a:rPr>
              <a:t> Die Personalförderung erfolgt in pauschalierter Form. </a:t>
            </a:r>
          </a:p>
        </p:txBody>
      </p:sp>
      <p:sp>
        <p:nvSpPr>
          <p:cNvPr id="4" name="Foliennummernplatzhalter 3"/>
          <p:cNvSpPr>
            <a:spLocks noGrp="1"/>
          </p:cNvSpPr>
          <p:nvPr>
            <p:ph type="sldNum" sz="quarter" idx="10"/>
          </p:nvPr>
        </p:nvSpPr>
        <p:spPr/>
        <p:txBody>
          <a:bodyPr/>
          <a:lstStyle/>
          <a:p>
            <a:fld id="{C4F65FA4-1F87-41F8-9BC6-9FF76D427059}" type="slidenum">
              <a:rPr lang="de-DE" smtClean="0"/>
              <a:pPr/>
              <a:t>9</a:t>
            </a:fld>
            <a:endParaRPr lang="de-DE" dirty="0"/>
          </a:p>
        </p:txBody>
      </p:sp>
    </p:spTree>
    <p:extLst>
      <p:ext uri="{BB962C8B-B14F-4D97-AF65-F5344CB8AC3E}">
        <p14:creationId xmlns:p14="http://schemas.microsoft.com/office/powerpoint/2010/main" val="3176358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2000" spc="-1" dirty="0">
                <a:solidFill>
                  <a:srgbClr val="32419F"/>
                </a:solidFill>
                <a:latin typeface="+mn-lt"/>
              </a:rPr>
              <a:t>FM-Zusage: Personalkosten </a:t>
            </a:r>
            <a:r>
              <a:rPr lang="de-DE" sz="2000" b="1" spc="-1" dirty="0">
                <a:solidFill>
                  <a:srgbClr val="32419F"/>
                </a:solidFill>
                <a:latin typeface="+mn-lt"/>
              </a:rPr>
              <a:t>153.694,00 € </a:t>
            </a:r>
          </a:p>
          <a:p>
            <a:pPr lvl="1"/>
            <a:r>
              <a:rPr lang="de-DE" sz="2000" spc="-1" dirty="0">
                <a:solidFill>
                  <a:srgbClr val="32419F"/>
                </a:solidFill>
                <a:latin typeface="+mn-lt"/>
              </a:rPr>
              <a:t>Personalausgaben </a:t>
            </a:r>
          </a:p>
          <a:p>
            <a:pPr lvl="1"/>
            <a:r>
              <a:rPr lang="de-DE" sz="2000" spc="-1" dirty="0">
                <a:solidFill>
                  <a:srgbClr val="32419F"/>
                </a:solidFill>
                <a:latin typeface="+mn-lt"/>
              </a:rPr>
              <a:t>Die Förderung der eigenen Personalkosten des Zuwendungsempfängers unterliegt der Bedingung, dass damit ein </a:t>
            </a:r>
            <a:r>
              <a:rPr lang="de-DE" sz="2000" b="1" spc="-1" dirty="0">
                <a:solidFill>
                  <a:srgbClr val="32419F"/>
                </a:solidFill>
                <a:latin typeface="+mn-lt"/>
              </a:rPr>
              <a:t>tatsächlicher Personalmehraufwand </a:t>
            </a:r>
            <a:r>
              <a:rPr lang="de-DE" sz="2000" spc="-1" dirty="0">
                <a:solidFill>
                  <a:srgbClr val="32419F"/>
                </a:solidFill>
                <a:latin typeface="+mn-lt"/>
              </a:rPr>
              <a:t>(z.B. durch befristete Neueinstellung) verbunden ist. </a:t>
            </a:r>
            <a:r>
              <a:rPr lang="de-DE" sz="2000" b="1" spc="-1" dirty="0">
                <a:solidFill>
                  <a:srgbClr val="32419F"/>
                </a:solidFill>
                <a:latin typeface="+mn-lt"/>
              </a:rPr>
              <a:t>Eine bloße Personalumsetzung ist nicht förderfähig.</a:t>
            </a:r>
            <a:r>
              <a:rPr lang="de-DE" sz="2000" spc="-1" dirty="0">
                <a:solidFill>
                  <a:srgbClr val="32419F"/>
                </a:solidFill>
                <a:latin typeface="+mn-lt"/>
              </a:rPr>
              <a:t> Die Personalförderung erfolgt in pauschalierter Form. </a:t>
            </a:r>
          </a:p>
        </p:txBody>
      </p:sp>
      <p:sp>
        <p:nvSpPr>
          <p:cNvPr id="4" name="Foliennummernplatzhalter 3"/>
          <p:cNvSpPr>
            <a:spLocks noGrp="1"/>
          </p:cNvSpPr>
          <p:nvPr>
            <p:ph type="sldNum" sz="quarter" idx="10"/>
          </p:nvPr>
        </p:nvSpPr>
        <p:spPr/>
        <p:txBody>
          <a:bodyPr/>
          <a:lstStyle/>
          <a:p>
            <a:fld id="{C4F65FA4-1F87-41F8-9BC6-9FF76D427059}" type="slidenum">
              <a:rPr lang="de-DE" smtClean="0"/>
              <a:pPr/>
              <a:t>10</a:t>
            </a:fld>
            <a:endParaRPr lang="de-DE" dirty="0"/>
          </a:p>
        </p:txBody>
      </p:sp>
    </p:spTree>
    <p:extLst>
      <p:ext uri="{BB962C8B-B14F-4D97-AF65-F5344CB8AC3E}">
        <p14:creationId xmlns:p14="http://schemas.microsoft.com/office/powerpoint/2010/main" val="26512513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2000" spc="-1" dirty="0">
                <a:solidFill>
                  <a:srgbClr val="32419F"/>
                </a:solidFill>
                <a:latin typeface="+mn-lt"/>
              </a:rPr>
              <a:t>FM-Zusage: Personalkosten </a:t>
            </a:r>
            <a:r>
              <a:rPr lang="de-DE" sz="2000" b="1" spc="-1" dirty="0">
                <a:solidFill>
                  <a:srgbClr val="32419F"/>
                </a:solidFill>
                <a:latin typeface="+mn-lt"/>
              </a:rPr>
              <a:t>153.694,00 € </a:t>
            </a:r>
          </a:p>
          <a:p>
            <a:pPr lvl="1"/>
            <a:r>
              <a:rPr lang="de-DE" sz="2000" spc="-1" dirty="0">
                <a:solidFill>
                  <a:srgbClr val="32419F"/>
                </a:solidFill>
                <a:latin typeface="+mn-lt"/>
              </a:rPr>
              <a:t>Personalausgaben </a:t>
            </a:r>
          </a:p>
          <a:p>
            <a:pPr lvl="1"/>
            <a:r>
              <a:rPr lang="de-DE" sz="2000" spc="-1" dirty="0">
                <a:solidFill>
                  <a:srgbClr val="32419F"/>
                </a:solidFill>
                <a:latin typeface="+mn-lt"/>
              </a:rPr>
              <a:t>Die Förderung der eigenen Personalkosten des Zuwendungsempfängers unterliegt der Bedingung, dass damit ein </a:t>
            </a:r>
            <a:r>
              <a:rPr lang="de-DE" sz="2000" b="1" spc="-1" dirty="0">
                <a:solidFill>
                  <a:srgbClr val="32419F"/>
                </a:solidFill>
                <a:latin typeface="+mn-lt"/>
              </a:rPr>
              <a:t>tatsächlicher Personalmehraufwand </a:t>
            </a:r>
            <a:r>
              <a:rPr lang="de-DE" sz="2000" spc="-1" dirty="0">
                <a:solidFill>
                  <a:srgbClr val="32419F"/>
                </a:solidFill>
                <a:latin typeface="+mn-lt"/>
              </a:rPr>
              <a:t>(z.B. durch befristete Neueinstellung) verbunden ist. </a:t>
            </a:r>
            <a:r>
              <a:rPr lang="de-DE" sz="2000" b="1" spc="-1" dirty="0">
                <a:solidFill>
                  <a:srgbClr val="32419F"/>
                </a:solidFill>
                <a:latin typeface="+mn-lt"/>
              </a:rPr>
              <a:t>Eine bloße Personalumsetzung ist nicht förderfähig.</a:t>
            </a:r>
            <a:r>
              <a:rPr lang="de-DE" sz="2000" spc="-1" dirty="0">
                <a:solidFill>
                  <a:srgbClr val="32419F"/>
                </a:solidFill>
                <a:latin typeface="+mn-lt"/>
              </a:rPr>
              <a:t> Die Personalförderung erfolgt in pauschalierter Form. </a:t>
            </a:r>
          </a:p>
        </p:txBody>
      </p:sp>
      <p:sp>
        <p:nvSpPr>
          <p:cNvPr id="4" name="Foliennummernplatzhalter 3"/>
          <p:cNvSpPr>
            <a:spLocks noGrp="1"/>
          </p:cNvSpPr>
          <p:nvPr>
            <p:ph type="sldNum" sz="quarter" idx="10"/>
          </p:nvPr>
        </p:nvSpPr>
        <p:spPr/>
        <p:txBody>
          <a:bodyPr/>
          <a:lstStyle/>
          <a:p>
            <a:fld id="{C4F65FA4-1F87-41F8-9BC6-9FF76D427059}" type="slidenum">
              <a:rPr lang="de-DE" smtClean="0"/>
              <a:pPr/>
              <a:t>11</a:t>
            </a:fld>
            <a:endParaRPr lang="de-DE" dirty="0"/>
          </a:p>
        </p:txBody>
      </p:sp>
    </p:spTree>
    <p:extLst>
      <p:ext uri="{BB962C8B-B14F-4D97-AF65-F5344CB8AC3E}">
        <p14:creationId xmlns:p14="http://schemas.microsoft.com/office/powerpoint/2010/main" val="16418688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2000" spc="-1" dirty="0">
                <a:solidFill>
                  <a:srgbClr val="32419F"/>
                </a:solidFill>
                <a:latin typeface="+mn-lt"/>
              </a:rPr>
              <a:t>FM-Zusage: Personalkosten </a:t>
            </a:r>
            <a:r>
              <a:rPr lang="de-DE" sz="2000" b="1" spc="-1" dirty="0">
                <a:solidFill>
                  <a:srgbClr val="32419F"/>
                </a:solidFill>
                <a:latin typeface="+mn-lt"/>
              </a:rPr>
              <a:t>153.694,00 € </a:t>
            </a:r>
          </a:p>
          <a:p>
            <a:pPr lvl="1"/>
            <a:r>
              <a:rPr lang="de-DE" sz="2000" spc="-1" dirty="0">
                <a:solidFill>
                  <a:srgbClr val="32419F"/>
                </a:solidFill>
                <a:latin typeface="+mn-lt"/>
              </a:rPr>
              <a:t>Personalausgaben </a:t>
            </a:r>
          </a:p>
          <a:p>
            <a:pPr lvl="1"/>
            <a:r>
              <a:rPr lang="de-DE" sz="2000" spc="-1" dirty="0">
                <a:solidFill>
                  <a:srgbClr val="32419F"/>
                </a:solidFill>
                <a:latin typeface="+mn-lt"/>
              </a:rPr>
              <a:t>Die Förderung der eigenen Personalkosten des Zuwendungsempfängers unterliegt der Bedingung, dass damit ein </a:t>
            </a:r>
            <a:r>
              <a:rPr lang="de-DE" sz="2000" b="1" spc="-1" dirty="0">
                <a:solidFill>
                  <a:srgbClr val="32419F"/>
                </a:solidFill>
                <a:latin typeface="+mn-lt"/>
              </a:rPr>
              <a:t>tatsächlicher Personalmehraufwand </a:t>
            </a:r>
            <a:r>
              <a:rPr lang="de-DE" sz="2000" spc="-1" dirty="0">
                <a:solidFill>
                  <a:srgbClr val="32419F"/>
                </a:solidFill>
                <a:latin typeface="+mn-lt"/>
              </a:rPr>
              <a:t>(z.B. durch befristete Neueinstellung) verbunden ist. </a:t>
            </a:r>
            <a:r>
              <a:rPr lang="de-DE" sz="2000" b="1" spc="-1" dirty="0">
                <a:solidFill>
                  <a:srgbClr val="32419F"/>
                </a:solidFill>
                <a:latin typeface="+mn-lt"/>
              </a:rPr>
              <a:t>Eine bloße Personalumsetzung ist nicht förderfähig.</a:t>
            </a:r>
            <a:r>
              <a:rPr lang="de-DE" sz="2000" spc="-1" dirty="0">
                <a:solidFill>
                  <a:srgbClr val="32419F"/>
                </a:solidFill>
                <a:latin typeface="+mn-lt"/>
              </a:rPr>
              <a:t> Die Personalförderung erfolgt in pauschalierter Form. </a:t>
            </a:r>
          </a:p>
        </p:txBody>
      </p:sp>
      <p:sp>
        <p:nvSpPr>
          <p:cNvPr id="4" name="Foliennummernplatzhalter 3"/>
          <p:cNvSpPr>
            <a:spLocks noGrp="1"/>
          </p:cNvSpPr>
          <p:nvPr>
            <p:ph type="sldNum" sz="quarter" idx="10"/>
          </p:nvPr>
        </p:nvSpPr>
        <p:spPr/>
        <p:txBody>
          <a:bodyPr/>
          <a:lstStyle/>
          <a:p>
            <a:fld id="{C4F65FA4-1F87-41F8-9BC6-9FF76D427059}" type="slidenum">
              <a:rPr lang="de-DE" smtClean="0"/>
              <a:pPr/>
              <a:t>12</a:t>
            </a:fld>
            <a:endParaRPr lang="de-DE" dirty="0"/>
          </a:p>
        </p:txBody>
      </p:sp>
    </p:spTree>
    <p:extLst>
      <p:ext uri="{BB962C8B-B14F-4D97-AF65-F5344CB8AC3E}">
        <p14:creationId xmlns:p14="http://schemas.microsoft.com/office/powerpoint/2010/main" val="13740963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2000" spc="-1" dirty="0">
                <a:solidFill>
                  <a:srgbClr val="32419F"/>
                </a:solidFill>
                <a:latin typeface="+mn-lt"/>
              </a:rPr>
              <a:t>FM-Zusage: Personalkosten </a:t>
            </a:r>
            <a:r>
              <a:rPr lang="de-DE" sz="2000" b="1" spc="-1" dirty="0">
                <a:solidFill>
                  <a:srgbClr val="32419F"/>
                </a:solidFill>
                <a:latin typeface="+mn-lt"/>
              </a:rPr>
              <a:t>153.694,00 € </a:t>
            </a:r>
          </a:p>
          <a:p>
            <a:pPr lvl="1"/>
            <a:r>
              <a:rPr lang="de-DE" sz="2000" spc="-1" dirty="0">
                <a:solidFill>
                  <a:srgbClr val="32419F"/>
                </a:solidFill>
                <a:latin typeface="+mn-lt"/>
              </a:rPr>
              <a:t>Personalausgaben </a:t>
            </a:r>
          </a:p>
          <a:p>
            <a:pPr lvl="1"/>
            <a:r>
              <a:rPr lang="de-DE" sz="2000" spc="-1" dirty="0">
                <a:solidFill>
                  <a:srgbClr val="32419F"/>
                </a:solidFill>
                <a:latin typeface="+mn-lt"/>
              </a:rPr>
              <a:t>Die Förderung der eigenen Personalkosten des Zuwendungsempfängers unterliegt der Bedingung, dass damit ein </a:t>
            </a:r>
            <a:r>
              <a:rPr lang="de-DE" sz="2000" b="1" spc="-1" dirty="0">
                <a:solidFill>
                  <a:srgbClr val="32419F"/>
                </a:solidFill>
                <a:latin typeface="+mn-lt"/>
              </a:rPr>
              <a:t>tatsächlicher Personalmehraufwand </a:t>
            </a:r>
            <a:r>
              <a:rPr lang="de-DE" sz="2000" spc="-1" dirty="0">
                <a:solidFill>
                  <a:srgbClr val="32419F"/>
                </a:solidFill>
                <a:latin typeface="+mn-lt"/>
              </a:rPr>
              <a:t>(z.B. durch befristete Neueinstellung) verbunden ist. </a:t>
            </a:r>
            <a:r>
              <a:rPr lang="de-DE" sz="2000" b="1" spc="-1" dirty="0">
                <a:solidFill>
                  <a:srgbClr val="32419F"/>
                </a:solidFill>
                <a:latin typeface="+mn-lt"/>
              </a:rPr>
              <a:t>Eine bloße Personalumsetzung ist nicht förderfähig.</a:t>
            </a:r>
            <a:r>
              <a:rPr lang="de-DE" sz="2000" spc="-1" dirty="0">
                <a:solidFill>
                  <a:srgbClr val="32419F"/>
                </a:solidFill>
                <a:latin typeface="+mn-lt"/>
              </a:rPr>
              <a:t> Die Personalförderung erfolgt in pauschalierter Form. </a:t>
            </a:r>
          </a:p>
        </p:txBody>
      </p:sp>
      <p:sp>
        <p:nvSpPr>
          <p:cNvPr id="4" name="Foliennummernplatzhalter 3"/>
          <p:cNvSpPr>
            <a:spLocks noGrp="1"/>
          </p:cNvSpPr>
          <p:nvPr>
            <p:ph type="sldNum" sz="quarter" idx="10"/>
          </p:nvPr>
        </p:nvSpPr>
        <p:spPr/>
        <p:txBody>
          <a:bodyPr/>
          <a:lstStyle/>
          <a:p>
            <a:fld id="{C4F65FA4-1F87-41F8-9BC6-9FF76D427059}" type="slidenum">
              <a:rPr lang="de-DE" smtClean="0"/>
              <a:pPr/>
              <a:t>13</a:t>
            </a:fld>
            <a:endParaRPr lang="de-DE" dirty="0"/>
          </a:p>
        </p:txBody>
      </p:sp>
    </p:spTree>
    <p:extLst>
      <p:ext uri="{BB962C8B-B14F-4D97-AF65-F5344CB8AC3E}">
        <p14:creationId xmlns:p14="http://schemas.microsoft.com/office/powerpoint/2010/main" val="24869945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4176" y="2928392"/>
            <a:ext cx="10881360" cy="2058035"/>
          </a:xfrm>
        </p:spPr>
        <p:txBody>
          <a:bodyPr/>
          <a:lstStyle>
            <a:lvl1pPr>
              <a:defRPr>
                <a:latin typeface="Encode Sans Condensed" panose="00000506000000000000" pitchFamily="2" charset="0"/>
              </a:defRPr>
            </a:lvl1pPr>
          </a:lstStyle>
          <a:p>
            <a:r>
              <a:rPr lang="de-DE"/>
              <a:t>Mastertitelformat bearbeiten</a:t>
            </a:r>
            <a:endParaRPr lang="de-DE" dirty="0"/>
          </a:p>
        </p:txBody>
      </p:sp>
      <p:sp>
        <p:nvSpPr>
          <p:cNvPr id="3" name="Untertitel 2"/>
          <p:cNvSpPr>
            <a:spLocks noGrp="1"/>
          </p:cNvSpPr>
          <p:nvPr>
            <p:ph type="subTitle" idx="1"/>
          </p:nvPr>
        </p:nvSpPr>
        <p:spPr>
          <a:xfrm>
            <a:off x="1920240" y="5440680"/>
            <a:ext cx="8961120" cy="1664176"/>
          </a:xfrm>
        </p:spPr>
        <p:txBody>
          <a:bodyPr/>
          <a:lstStyle>
            <a:lvl1pPr marL="0" indent="0" algn="ctr">
              <a:buNone/>
              <a:defRPr>
                <a:solidFill>
                  <a:schemeClr val="tx1">
                    <a:tint val="75000"/>
                  </a:schemeClr>
                </a:solidFill>
                <a:latin typeface="Encode Sans Condensed" panose="00000506000000000000" pitchFamily="2" charset="0"/>
              </a:defRPr>
            </a:lvl1pPr>
            <a:lvl2pPr marL="640080" indent="0" algn="ctr">
              <a:buNone/>
              <a:defRPr>
                <a:solidFill>
                  <a:schemeClr val="tx1">
                    <a:tint val="75000"/>
                  </a:schemeClr>
                </a:solidFill>
              </a:defRPr>
            </a:lvl2pPr>
            <a:lvl3pPr marL="1280160" indent="0" algn="ctr">
              <a:buNone/>
              <a:defRPr>
                <a:solidFill>
                  <a:schemeClr val="tx1">
                    <a:tint val="75000"/>
                  </a:schemeClr>
                </a:solidFill>
              </a:defRPr>
            </a:lvl3pPr>
            <a:lvl4pPr marL="1920240" indent="0" algn="ctr">
              <a:buNone/>
              <a:defRPr>
                <a:solidFill>
                  <a:schemeClr val="tx1">
                    <a:tint val="75000"/>
                  </a:schemeClr>
                </a:solidFill>
              </a:defRPr>
            </a:lvl4pPr>
            <a:lvl5pPr marL="2560320" indent="0" algn="ctr">
              <a:buNone/>
              <a:defRPr>
                <a:solidFill>
                  <a:schemeClr val="tx1">
                    <a:tint val="75000"/>
                  </a:schemeClr>
                </a:solidFill>
              </a:defRPr>
            </a:lvl5pPr>
            <a:lvl6pPr marL="3200400" indent="0" algn="ctr">
              <a:buNone/>
              <a:defRPr>
                <a:solidFill>
                  <a:schemeClr val="tx1">
                    <a:tint val="75000"/>
                  </a:schemeClr>
                </a:solidFill>
              </a:defRPr>
            </a:lvl6pPr>
            <a:lvl7pPr marL="3840480" indent="0" algn="ctr">
              <a:buNone/>
              <a:defRPr>
                <a:solidFill>
                  <a:schemeClr val="tx1">
                    <a:tint val="75000"/>
                  </a:schemeClr>
                </a:solidFill>
              </a:defRPr>
            </a:lvl7pPr>
            <a:lvl8pPr marL="4480560" indent="0" algn="ctr">
              <a:buNone/>
              <a:defRPr>
                <a:solidFill>
                  <a:schemeClr val="tx1">
                    <a:tint val="75000"/>
                  </a:schemeClr>
                </a:solidFill>
              </a:defRPr>
            </a:lvl8pPr>
            <a:lvl9pPr marL="5120640" indent="0" algn="ctr">
              <a:buNone/>
              <a:defRPr>
                <a:solidFill>
                  <a:schemeClr val="tx1">
                    <a:tint val="75000"/>
                  </a:schemeClr>
                </a:solidFill>
              </a:defRPr>
            </a:lvl9pPr>
          </a:lstStyle>
          <a:p>
            <a:r>
              <a:rPr lang="de-DE"/>
              <a:t>Master-Untertitelformat bearbeiten</a:t>
            </a:r>
            <a:endParaRPr lang="de-DE" dirty="0"/>
          </a:p>
        </p:txBody>
      </p:sp>
      <p:sp>
        <p:nvSpPr>
          <p:cNvPr id="9" name="Datumsplatzhalter 3">
            <a:extLst>
              <a:ext uri="{FF2B5EF4-FFF2-40B4-BE49-F238E27FC236}">
                <a16:creationId xmlns:a16="http://schemas.microsoft.com/office/drawing/2014/main" id="{5FF7C4E4-1D2C-4BA1-B0F0-AD819395D780}"/>
              </a:ext>
            </a:extLst>
          </p:cNvPr>
          <p:cNvSpPr>
            <a:spLocks noGrp="1"/>
          </p:cNvSpPr>
          <p:nvPr>
            <p:ph type="dt" sz="half" idx="2"/>
          </p:nvPr>
        </p:nvSpPr>
        <p:spPr>
          <a:xfrm>
            <a:off x="0" y="9090025"/>
            <a:ext cx="2987040" cy="511175"/>
          </a:xfrm>
          <a:prstGeom prst="rect">
            <a:avLst/>
          </a:prstGeom>
        </p:spPr>
        <p:txBody>
          <a:bodyPr vert="horz" lIns="128016" tIns="64008" rIns="128016" bIns="64008" rtlCol="0" anchor="ctr"/>
          <a:lstStyle>
            <a:lvl1pPr algn="l">
              <a:defRPr sz="1600">
                <a:solidFill>
                  <a:schemeClr val="tx1">
                    <a:tint val="75000"/>
                  </a:schemeClr>
                </a:solidFill>
                <a:latin typeface="Encode Sans Condensed" panose="00000506000000000000" pitchFamily="2" charset="0"/>
              </a:defRPr>
            </a:lvl1pPr>
          </a:lstStyle>
          <a:p>
            <a:fld id="{C3B6DDA0-4592-4FA5-B855-F9F3B29E5C9D}" type="datetime1">
              <a:rPr lang="de-DE" smtClean="0"/>
              <a:pPr/>
              <a:t>11.05.2026</a:t>
            </a:fld>
            <a:endParaRPr lang="de-DE" dirty="0"/>
          </a:p>
        </p:txBody>
      </p:sp>
      <p:sp>
        <p:nvSpPr>
          <p:cNvPr id="10" name="Fußzeilenplatzhalter 4">
            <a:extLst>
              <a:ext uri="{FF2B5EF4-FFF2-40B4-BE49-F238E27FC236}">
                <a16:creationId xmlns:a16="http://schemas.microsoft.com/office/drawing/2014/main" id="{838089BE-C3CE-4BE9-9BDF-04E553D51C8D}"/>
              </a:ext>
            </a:extLst>
          </p:cNvPr>
          <p:cNvSpPr>
            <a:spLocks noGrp="1"/>
          </p:cNvSpPr>
          <p:nvPr>
            <p:ph type="ftr" sz="quarter" idx="3"/>
          </p:nvPr>
        </p:nvSpPr>
        <p:spPr>
          <a:xfrm>
            <a:off x="3304456" y="9090025"/>
            <a:ext cx="6264696" cy="511175"/>
          </a:xfrm>
          <a:prstGeom prst="rect">
            <a:avLst/>
          </a:prstGeom>
        </p:spPr>
        <p:txBody>
          <a:bodyPr vert="horz" lIns="128016" tIns="64008" rIns="128016" bIns="64008" rtlCol="0" anchor="ctr"/>
          <a:lstStyle>
            <a:lvl1pPr algn="ctr">
              <a:defRPr sz="1600">
                <a:solidFill>
                  <a:schemeClr val="tx1">
                    <a:tint val="75000"/>
                  </a:schemeClr>
                </a:solidFill>
                <a:latin typeface="Encode Sans Condensed" panose="00000506000000000000" pitchFamily="2" charset="0"/>
              </a:defRPr>
            </a:lvl1pPr>
          </a:lstStyle>
          <a:p>
            <a:endParaRPr lang="de-DE" dirty="0"/>
          </a:p>
        </p:txBody>
      </p:sp>
      <p:sp>
        <p:nvSpPr>
          <p:cNvPr id="11" name="Foliennummernplatzhalter 5">
            <a:extLst>
              <a:ext uri="{FF2B5EF4-FFF2-40B4-BE49-F238E27FC236}">
                <a16:creationId xmlns:a16="http://schemas.microsoft.com/office/drawing/2014/main" id="{6B8F1AB5-F5FA-4FEC-B8BA-9A46E7263B1D}"/>
              </a:ext>
            </a:extLst>
          </p:cNvPr>
          <p:cNvSpPr>
            <a:spLocks noGrp="1"/>
          </p:cNvSpPr>
          <p:nvPr>
            <p:ph type="sldNum" sz="quarter" idx="4"/>
          </p:nvPr>
        </p:nvSpPr>
        <p:spPr>
          <a:xfrm>
            <a:off x="9814560" y="9085548"/>
            <a:ext cx="2987040" cy="511175"/>
          </a:xfrm>
          <a:prstGeom prst="rect">
            <a:avLst/>
          </a:prstGeom>
        </p:spPr>
        <p:txBody>
          <a:bodyPr vert="horz" lIns="128016" tIns="64008" rIns="128016" bIns="64008" rtlCol="0" anchor="ctr"/>
          <a:lstStyle>
            <a:lvl1pPr algn="r">
              <a:defRPr sz="2000">
                <a:solidFill>
                  <a:schemeClr val="tx1">
                    <a:tint val="75000"/>
                  </a:schemeClr>
                </a:solidFill>
                <a:latin typeface="Encode Sans Condensed" panose="00000506000000000000" pitchFamily="2" charset="0"/>
              </a:defRPr>
            </a:lvl1pPr>
          </a:lstStyle>
          <a:p>
            <a:fld id="{8C73BB58-2DBF-41C0-8527-650A8B530627}" type="slidenum">
              <a:rPr lang="de-DE" smtClean="0"/>
              <a:pPr/>
              <a:t>‹Nr.›</a:t>
            </a:fld>
            <a:endParaRPr lang="de-DE" dirty="0"/>
          </a:p>
        </p:txBody>
      </p:sp>
    </p:spTree>
    <p:extLst>
      <p:ext uri="{BB962C8B-B14F-4D97-AF65-F5344CB8AC3E}">
        <p14:creationId xmlns:p14="http://schemas.microsoft.com/office/powerpoint/2010/main" val="8186130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4176" y="2928392"/>
            <a:ext cx="10881360" cy="912169"/>
          </a:xfrm>
        </p:spPr>
        <p:txBody>
          <a:bodyPr/>
          <a:lstStyle>
            <a:lvl1pPr algn="l">
              <a:defRPr>
                <a:latin typeface="Encode Sans Condensed Medium" panose="00000606000000000000" pitchFamily="2" charset="0"/>
              </a:defRPr>
            </a:lvl1pPr>
          </a:lstStyle>
          <a:p>
            <a:r>
              <a:rPr lang="de-DE"/>
              <a:t>Mastertitelformat bearbeiten</a:t>
            </a:r>
            <a:endParaRPr lang="de-DE" dirty="0"/>
          </a:p>
        </p:txBody>
      </p:sp>
      <p:sp>
        <p:nvSpPr>
          <p:cNvPr id="3" name="Untertitel 2"/>
          <p:cNvSpPr>
            <a:spLocks noGrp="1"/>
          </p:cNvSpPr>
          <p:nvPr>
            <p:ph type="subTitle" idx="1"/>
          </p:nvPr>
        </p:nvSpPr>
        <p:spPr>
          <a:xfrm>
            <a:off x="784176" y="3840561"/>
            <a:ext cx="6696744" cy="1304136"/>
          </a:xfrm>
        </p:spPr>
        <p:txBody>
          <a:bodyPr>
            <a:normAutofit/>
          </a:bodyPr>
          <a:lstStyle>
            <a:lvl1pPr marL="0" indent="0" algn="l">
              <a:buNone/>
              <a:defRPr sz="2800" i="0">
                <a:solidFill>
                  <a:schemeClr val="tx1">
                    <a:tint val="75000"/>
                  </a:schemeClr>
                </a:solidFill>
                <a:latin typeface="Encode Sans Condensed Light" panose="00000406000000000000" pitchFamily="2" charset="0"/>
              </a:defRPr>
            </a:lvl1pPr>
            <a:lvl2pPr marL="640080" indent="0" algn="ctr">
              <a:buNone/>
              <a:defRPr>
                <a:solidFill>
                  <a:schemeClr val="tx1">
                    <a:tint val="75000"/>
                  </a:schemeClr>
                </a:solidFill>
              </a:defRPr>
            </a:lvl2pPr>
            <a:lvl3pPr marL="1280160" indent="0" algn="ctr">
              <a:buNone/>
              <a:defRPr>
                <a:solidFill>
                  <a:schemeClr val="tx1">
                    <a:tint val="75000"/>
                  </a:schemeClr>
                </a:solidFill>
              </a:defRPr>
            </a:lvl3pPr>
            <a:lvl4pPr marL="1920240" indent="0" algn="ctr">
              <a:buNone/>
              <a:defRPr>
                <a:solidFill>
                  <a:schemeClr val="tx1">
                    <a:tint val="75000"/>
                  </a:schemeClr>
                </a:solidFill>
              </a:defRPr>
            </a:lvl4pPr>
            <a:lvl5pPr marL="2560320" indent="0" algn="ctr">
              <a:buNone/>
              <a:defRPr>
                <a:solidFill>
                  <a:schemeClr val="tx1">
                    <a:tint val="75000"/>
                  </a:schemeClr>
                </a:solidFill>
              </a:defRPr>
            </a:lvl5pPr>
            <a:lvl6pPr marL="3200400" indent="0" algn="ctr">
              <a:buNone/>
              <a:defRPr>
                <a:solidFill>
                  <a:schemeClr val="tx1">
                    <a:tint val="75000"/>
                  </a:schemeClr>
                </a:solidFill>
              </a:defRPr>
            </a:lvl6pPr>
            <a:lvl7pPr marL="3840480" indent="0" algn="ctr">
              <a:buNone/>
              <a:defRPr>
                <a:solidFill>
                  <a:schemeClr val="tx1">
                    <a:tint val="75000"/>
                  </a:schemeClr>
                </a:solidFill>
              </a:defRPr>
            </a:lvl7pPr>
            <a:lvl8pPr marL="4480560" indent="0" algn="ctr">
              <a:buNone/>
              <a:defRPr>
                <a:solidFill>
                  <a:schemeClr val="tx1">
                    <a:tint val="75000"/>
                  </a:schemeClr>
                </a:solidFill>
              </a:defRPr>
            </a:lvl8pPr>
            <a:lvl9pPr marL="5120640" indent="0" algn="ctr">
              <a:buNone/>
              <a:defRPr>
                <a:solidFill>
                  <a:schemeClr val="tx1">
                    <a:tint val="75000"/>
                  </a:schemeClr>
                </a:solidFill>
              </a:defRPr>
            </a:lvl9pPr>
          </a:lstStyle>
          <a:p>
            <a:r>
              <a:rPr lang="de-DE"/>
              <a:t>Master-Untertitelformat bearbeiten</a:t>
            </a:r>
            <a:endParaRPr lang="de-DE" dirty="0"/>
          </a:p>
        </p:txBody>
      </p:sp>
      <p:sp>
        <p:nvSpPr>
          <p:cNvPr id="9" name="Datumsplatzhalter 3">
            <a:extLst>
              <a:ext uri="{FF2B5EF4-FFF2-40B4-BE49-F238E27FC236}">
                <a16:creationId xmlns:a16="http://schemas.microsoft.com/office/drawing/2014/main" id="{BDE744AB-BAD0-4113-ADF2-99DE91E706CB}"/>
              </a:ext>
            </a:extLst>
          </p:cNvPr>
          <p:cNvSpPr>
            <a:spLocks noGrp="1"/>
          </p:cNvSpPr>
          <p:nvPr>
            <p:ph type="dt" sz="half" idx="2"/>
          </p:nvPr>
        </p:nvSpPr>
        <p:spPr>
          <a:xfrm>
            <a:off x="0" y="9090025"/>
            <a:ext cx="2987040" cy="511175"/>
          </a:xfrm>
          <a:prstGeom prst="rect">
            <a:avLst/>
          </a:prstGeom>
        </p:spPr>
        <p:txBody>
          <a:bodyPr vert="horz" lIns="128016" tIns="64008" rIns="128016" bIns="64008" rtlCol="0" anchor="ctr"/>
          <a:lstStyle>
            <a:lvl1pPr algn="l">
              <a:defRPr sz="1600">
                <a:solidFill>
                  <a:schemeClr val="tx1">
                    <a:tint val="75000"/>
                  </a:schemeClr>
                </a:solidFill>
                <a:latin typeface="Encode Sans Condensed" panose="00000506000000000000" pitchFamily="2" charset="0"/>
              </a:defRPr>
            </a:lvl1pPr>
          </a:lstStyle>
          <a:p>
            <a:fld id="{C3B6DDA0-4592-4FA5-B855-F9F3B29E5C9D}" type="datetime1">
              <a:rPr lang="de-DE" smtClean="0"/>
              <a:pPr/>
              <a:t>11.05.2026</a:t>
            </a:fld>
            <a:endParaRPr lang="de-DE" dirty="0"/>
          </a:p>
        </p:txBody>
      </p:sp>
      <p:sp>
        <p:nvSpPr>
          <p:cNvPr id="10" name="Fußzeilenplatzhalter 4">
            <a:extLst>
              <a:ext uri="{FF2B5EF4-FFF2-40B4-BE49-F238E27FC236}">
                <a16:creationId xmlns:a16="http://schemas.microsoft.com/office/drawing/2014/main" id="{A4F95334-2405-4A4E-ACD2-AF49D9227B6E}"/>
              </a:ext>
            </a:extLst>
          </p:cNvPr>
          <p:cNvSpPr>
            <a:spLocks noGrp="1"/>
          </p:cNvSpPr>
          <p:nvPr>
            <p:ph type="ftr" sz="quarter" idx="3"/>
          </p:nvPr>
        </p:nvSpPr>
        <p:spPr>
          <a:xfrm>
            <a:off x="3304456" y="9090025"/>
            <a:ext cx="6264696" cy="511175"/>
          </a:xfrm>
          <a:prstGeom prst="rect">
            <a:avLst/>
          </a:prstGeom>
        </p:spPr>
        <p:txBody>
          <a:bodyPr vert="horz" lIns="128016" tIns="64008" rIns="128016" bIns="64008" rtlCol="0" anchor="ctr"/>
          <a:lstStyle>
            <a:lvl1pPr algn="ctr">
              <a:defRPr sz="1600">
                <a:solidFill>
                  <a:schemeClr val="tx1">
                    <a:tint val="75000"/>
                  </a:schemeClr>
                </a:solidFill>
                <a:latin typeface="Encode Sans Condensed" panose="00000506000000000000" pitchFamily="2" charset="0"/>
              </a:defRPr>
            </a:lvl1pPr>
          </a:lstStyle>
          <a:p>
            <a:endParaRPr lang="de-DE" dirty="0"/>
          </a:p>
        </p:txBody>
      </p:sp>
      <p:sp>
        <p:nvSpPr>
          <p:cNvPr id="11" name="Foliennummernplatzhalter 5">
            <a:extLst>
              <a:ext uri="{FF2B5EF4-FFF2-40B4-BE49-F238E27FC236}">
                <a16:creationId xmlns:a16="http://schemas.microsoft.com/office/drawing/2014/main" id="{D36FE560-A307-4A01-87C0-CDC94F48FAD5}"/>
              </a:ext>
            </a:extLst>
          </p:cNvPr>
          <p:cNvSpPr>
            <a:spLocks noGrp="1"/>
          </p:cNvSpPr>
          <p:nvPr>
            <p:ph type="sldNum" sz="quarter" idx="4"/>
          </p:nvPr>
        </p:nvSpPr>
        <p:spPr>
          <a:xfrm>
            <a:off x="9814560" y="9085548"/>
            <a:ext cx="2987040" cy="511175"/>
          </a:xfrm>
          <a:prstGeom prst="rect">
            <a:avLst/>
          </a:prstGeom>
        </p:spPr>
        <p:txBody>
          <a:bodyPr vert="horz" lIns="128016" tIns="64008" rIns="128016" bIns="64008" rtlCol="0" anchor="ctr"/>
          <a:lstStyle>
            <a:lvl1pPr algn="r">
              <a:defRPr sz="2000">
                <a:solidFill>
                  <a:schemeClr val="tx1">
                    <a:tint val="75000"/>
                  </a:schemeClr>
                </a:solidFill>
                <a:latin typeface="Encode Sans Condensed" panose="00000506000000000000" pitchFamily="2" charset="0"/>
              </a:defRPr>
            </a:lvl1pPr>
          </a:lstStyle>
          <a:p>
            <a:fld id="{8C73BB58-2DBF-41C0-8527-650A8B530627}" type="slidenum">
              <a:rPr lang="de-DE" smtClean="0"/>
              <a:pPr/>
              <a:t>‹Nr.›</a:t>
            </a:fld>
            <a:endParaRPr lang="de-DE" dirty="0"/>
          </a:p>
        </p:txBody>
      </p:sp>
    </p:spTree>
    <p:extLst>
      <p:ext uri="{BB962C8B-B14F-4D97-AF65-F5344CB8AC3E}">
        <p14:creationId xmlns:p14="http://schemas.microsoft.com/office/powerpoint/2010/main" val="29369286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04520" y="562122"/>
            <a:ext cx="10044752" cy="670606"/>
          </a:xfrm>
        </p:spPr>
        <p:txBody>
          <a:bodyPr>
            <a:noAutofit/>
          </a:bodyPr>
          <a:lstStyle>
            <a:lvl1pPr algn="l">
              <a:defRPr sz="3500" b="1">
                <a:latin typeface="Encode Sans Condensed" panose="00000506000000000000" pitchFamily="2" charset="0"/>
              </a:defRPr>
            </a:lvl1pPr>
          </a:lstStyle>
          <a:p>
            <a:r>
              <a:rPr lang="de-DE"/>
              <a:t>Mastertitelformat bearbeiten</a:t>
            </a:r>
            <a:endParaRPr lang="de-DE" dirty="0"/>
          </a:p>
        </p:txBody>
      </p:sp>
      <p:sp>
        <p:nvSpPr>
          <p:cNvPr id="3" name="Inhaltsplatzhalter 2"/>
          <p:cNvSpPr>
            <a:spLocks noGrp="1"/>
          </p:cNvSpPr>
          <p:nvPr>
            <p:ph idx="1" hasCustomPrompt="1"/>
          </p:nvPr>
        </p:nvSpPr>
        <p:spPr>
          <a:xfrm>
            <a:off x="640080" y="1473831"/>
            <a:ext cx="11521440" cy="7102798"/>
          </a:xfrm>
        </p:spPr>
        <p:txBody>
          <a:bodyPr/>
          <a:lstStyle>
            <a:lvl1pPr>
              <a:defRPr sz="3100">
                <a:latin typeface="Encode Sans Condensed" panose="00000506000000000000" pitchFamily="2" charset="0"/>
              </a:defRPr>
            </a:lvl1pPr>
            <a:lvl2pPr indent="-360000">
              <a:defRPr sz="2800">
                <a:latin typeface="Encode Sans Condensed" panose="00000506000000000000" pitchFamily="2" charset="0"/>
              </a:defRPr>
            </a:lvl2pPr>
            <a:lvl3pPr marL="1600200" indent="-320040">
              <a:buSzPct val="96000"/>
              <a:buFont typeface="Courier New" panose="02070309020205020404" pitchFamily="49" charset="0"/>
              <a:buChar char="o"/>
              <a:defRPr sz="2800">
                <a:latin typeface="Encode Sans Condensed" panose="00000506000000000000" pitchFamily="2" charset="0"/>
              </a:defRPr>
            </a:lvl3pPr>
            <a:lvl4pPr>
              <a:defRPr>
                <a:latin typeface="Encode Sans Condensed" panose="00000506000000000000" pitchFamily="2" charset="0"/>
              </a:defRPr>
            </a:lvl4pPr>
            <a:lvl5pPr>
              <a:defRPr>
                <a:latin typeface="Encode Sans Condensed" panose="00000506000000000000" pitchFamily="2"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cxnSp>
        <p:nvCxnSpPr>
          <p:cNvPr id="7" name="Gerade Verbindung 6"/>
          <p:cNvCxnSpPr>
            <a:cxnSpLocks/>
          </p:cNvCxnSpPr>
          <p:nvPr userDrawn="1"/>
        </p:nvCxnSpPr>
        <p:spPr>
          <a:xfrm>
            <a:off x="637025" y="1329132"/>
            <a:ext cx="1037228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 name="Datumsplatzhalter 3">
            <a:extLst>
              <a:ext uri="{FF2B5EF4-FFF2-40B4-BE49-F238E27FC236}">
                <a16:creationId xmlns:a16="http://schemas.microsoft.com/office/drawing/2014/main" id="{BA16EED9-A261-4F6D-89F5-733C7C45E05D}"/>
              </a:ext>
            </a:extLst>
          </p:cNvPr>
          <p:cNvSpPr>
            <a:spLocks noGrp="1"/>
          </p:cNvSpPr>
          <p:nvPr>
            <p:ph type="dt" sz="half" idx="2"/>
          </p:nvPr>
        </p:nvSpPr>
        <p:spPr>
          <a:xfrm>
            <a:off x="0" y="9090025"/>
            <a:ext cx="2987040" cy="511175"/>
          </a:xfrm>
          <a:prstGeom prst="rect">
            <a:avLst/>
          </a:prstGeom>
        </p:spPr>
        <p:txBody>
          <a:bodyPr vert="horz" lIns="128016" tIns="64008" rIns="128016" bIns="64008" rtlCol="0" anchor="ctr"/>
          <a:lstStyle>
            <a:lvl1pPr algn="l">
              <a:defRPr sz="1600">
                <a:solidFill>
                  <a:schemeClr val="tx1">
                    <a:tint val="75000"/>
                  </a:schemeClr>
                </a:solidFill>
                <a:latin typeface="Encode Sans Condensed" panose="00000506000000000000" pitchFamily="2" charset="0"/>
              </a:defRPr>
            </a:lvl1pPr>
          </a:lstStyle>
          <a:p>
            <a:fld id="{C3B6DDA0-4592-4FA5-B855-F9F3B29E5C9D}" type="datetime1">
              <a:rPr lang="de-DE" smtClean="0"/>
              <a:pPr/>
              <a:t>11.05.2026</a:t>
            </a:fld>
            <a:endParaRPr lang="de-DE" dirty="0"/>
          </a:p>
        </p:txBody>
      </p:sp>
      <p:sp>
        <p:nvSpPr>
          <p:cNvPr id="10" name="Fußzeilenplatzhalter 4">
            <a:extLst>
              <a:ext uri="{FF2B5EF4-FFF2-40B4-BE49-F238E27FC236}">
                <a16:creationId xmlns:a16="http://schemas.microsoft.com/office/drawing/2014/main" id="{1749C728-31DC-4C2F-A7CC-3DCB37AAADF0}"/>
              </a:ext>
            </a:extLst>
          </p:cNvPr>
          <p:cNvSpPr>
            <a:spLocks noGrp="1"/>
          </p:cNvSpPr>
          <p:nvPr>
            <p:ph type="ftr" sz="quarter" idx="3"/>
          </p:nvPr>
        </p:nvSpPr>
        <p:spPr>
          <a:xfrm>
            <a:off x="3304456" y="9090025"/>
            <a:ext cx="6264696" cy="511175"/>
          </a:xfrm>
          <a:prstGeom prst="rect">
            <a:avLst/>
          </a:prstGeom>
        </p:spPr>
        <p:txBody>
          <a:bodyPr vert="horz" lIns="128016" tIns="64008" rIns="128016" bIns="64008" rtlCol="0" anchor="ctr"/>
          <a:lstStyle>
            <a:lvl1pPr algn="ctr">
              <a:defRPr sz="1600">
                <a:solidFill>
                  <a:schemeClr val="tx1">
                    <a:tint val="75000"/>
                  </a:schemeClr>
                </a:solidFill>
                <a:latin typeface="Encode Sans Condensed" panose="00000506000000000000" pitchFamily="2" charset="0"/>
              </a:defRPr>
            </a:lvl1pPr>
          </a:lstStyle>
          <a:p>
            <a:endParaRPr lang="de-DE" dirty="0"/>
          </a:p>
        </p:txBody>
      </p:sp>
      <p:sp>
        <p:nvSpPr>
          <p:cNvPr id="11" name="Foliennummernplatzhalter 5">
            <a:extLst>
              <a:ext uri="{FF2B5EF4-FFF2-40B4-BE49-F238E27FC236}">
                <a16:creationId xmlns:a16="http://schemas.microsoft.com/office/drawing/2014/main" id="{F91EA96E-B796-4403-A428-283A70F4800D}"/>
              </a:ext>
            </a:extLst>
          </p:cNvPr>
          <p:cNvSpPr>
            <a:spLocks noGrp="1"/>
          </p:cNvSpPr>
          <p:nvPr>
            <p:ph type="sldNum" sz="quarter" idx="4"/>
          </p:nvPr>
        </p:nvSpPr>
        <p:spPr>
          <a:xfrm>
            <a:off x="9814560" y="9085548"/>
            <a:ext cx="2987040" cy="511175"/>
          </a:xfrm>
          <a:prstGeom prst="rect">
            <a:avLst/>
          </a:prstGeom>
        </p:spPr>
        <p:txBody>
          <a:bodyPr vert="horz" lIns="128016" tIns="64008" rIns="128016" bIns="64008" rtlCol="0" anchor="ctr"/>
          <a:lstStyle>
            <a:lvl1pPr algn="r">
              <a:defRPr sz="2000">
                <a:solidFill>
                  <a:schemeClr val="tx1">
                    <a:tint val="75000"/>
                  </a:schemeClr>
                </a:solidFill>
                <a:latin typeface="Encode Sans Condensed" panose="00000506000000000000" pitchFamily="2" charset="0"/>
              </a:defRPr>
            </a:lvl1pPr>
          </a:lstStyle>
          <a:p>
            <a:fld id="{8C73BB58-2DBF-41C0-8527-650A8B530627}" type="slidenum">
              <a:rPr lang="de-DE" smtClean="0"/>
              <a:pPr/>
              <a:t>‹Nr.›</a:t>
            </a:fld>
            <a:endParaRPr lang="de-DE" dirty="0"/>
          </a:p>
        </p:txBody>
      </p:sp>
    </p:spTree>
    <p:extLst>
      <p:ext uri="{BB962C8B-B14F-4D97-AF65-F5344CB8AC3E}">
        <p14:creationId xmlns:p14="http://schemas.microsoft.com/office/powerpoint/2010/main" val="181803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el und Inhalt">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21AB9189-847B-4E09-A71C-CE34C2CB1FDD}"/>
              </a:ext>
            </a:extLst>
          </p:cNvPr>
          <p:cNvSpPr/>
          <p:nvPr userDrawn="1"/>
        </p:nvSpPr>
        <p:spPr>
          <a:xfrm>
            <a:off x="604520" y="864096"/>
            <a:ext cx="10836840" cy="408112"/>
          </a:xfrm>
          <a:prstGeom prst="rect">
            <a:avLst/>
          </a:prstGeom>
          <a:solidFill>
            <a:schemeClr val="bg1">
              <a:lumMod val="65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p:cNvSpPr>
            <a:spLocks noGrp="1"/>
          </p:cNvSpPr>
          <p:nvPr>
            <p:ph type="title"/>
          </p:nvPr>
        </p:nvSpPr>
        <p:spPr>
          <a:xfrm>
            <a:off x="604520" y="857372"/>
            <a:ext cx="11521440" cy="375356"/>
          </a:xfrm>
        </p:spPr>
        <p:txBody>
          <a:bodyPr>
            <a:noAutofit/>
          </a:bodyPr>
          <a:lstStyle>
            <a:lvl1pPr algn="l">
              <a:defRPr sz="1800" b="0">
                <a:solidFill>
                  <a:schemeClr val="bg1"/>
                </a:solidFill>
                <a:latin typeface="Encode Sans Condensed" panose="00000506000000000000" pitchFamily="2" charset="0"/>
              </a:defRPr>
            </a:lvl1pPr>
          </a:lstStyle>
          <a:p>
            <a:r>
              <a:rPr lang="de-DE"/>
              <a:t>Mastertitelformat bearbeiten</a:t>
            </a:r>
            <a:endParaRPr lang="de-DE" dirty="0"/>
          </a:p>
        </p:txBody>
      </p:sp>
      <p:sp>
        <p:nvSpPr>
          <p:cNvPr id="3" name="Inhaltsplatzhalter 2"/>
          <p:cNvSpPr>
            <a:spLocks noGrp="1"/>
          </p:cNvSpPr>
          <p:nvPr>
            <p:ph idx="1" hasCustomPrompt="1"/>
          </p:nvPr>
        </p:nvSpPr>
        <p:spPr>
          <a:xfrm>
            <a:off x="640080" y="1473831"/>
            <a:ext cx="11521440" cy="7102798"/>
          </a:xfrm>
        </p:spPr>
        <p:txBody>
          <a:bodyPr/>
          <a:lstStyle>
            <a:lvl1pPr>
              <a:defRPr sz="3100">
                <a:latin typeface="Encode Sans Condensed" panose="00000506000000000000" pitchFamily="2" charset="0"/>
              </a:defRPr>
            </a:lvl1pPr>
            <a:lvl2pPr indent="-360000">
              <a:defRPr sz="2800">
                <a:latin typeface="Encode Sans Condensed" panose="00000506000000000000" pitchFamily="2" charset="0"/>
              </a:defRPr>
            </a:lvl2pPr>
            <a:lvl3pPr marL="1600200" indent="-320040">
              <a:buSzPct val="96000"/>
              <a:buFont typeface="Courier New" panose="02070309020205020404" pitchFamily="49" charset="0"/>
              <a:buChar char="o"/>
              <a:defRPr sz="2800">
                <a:latin typeface="Encode Sans Condensed" panose="00000506000000000000" pitchFamily="2" charset="0"/>
              </a:defRPr>
            </a:lvl3pPr>
            <a:lvl4pPr>
              <a:defRPr>
                <a:latin typeface="Encode Sans Condensed" panose="00000506000000000000" pitchFamily="2" charset="0"/>
              </a:defRPr>
            </a:lvl4pPr>
            <a:lvl5pPr>
              <a:defRPr>
                <a:latin typeface="Encode Sans Condensed" panose="00000506000000000000" pitchFamily="2"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8" name="Rechtwinkliges Dreieck 7">
            <a:extLst>
              <a:ext uri="{FF2B5EF4-FFF2-40B4-BE49-F238E27FC236}">
                <a16:creationId xmlns:a16="http://schemas.microsoft.com/office/drawing/2014/main" id="{639EDFFF-6160-47DC-9641-1C748BDCEAF4}"/>
              </a:ext>
            </a:extLst>
          </p:cNvPr>
          <p:cNvSpPr/>
          <p:nvPr userDrawn="1"/>
        </p:nvSpPr>
        <p:spPr>
          <a:xfrm>
            <a:off x="11441360" y="864096"/>
            <a:ext cx="144016" cy="408112"/>
          </a:xfrm>
          <a:prstGeom prst="rtTriangle">
            <a:avLst/>
          </a:prstGeom>
          <a:solidFill>
            <a:schemeClr val="bg1">
              <a:lumMod val="65000"/>
            </a:schemeClr>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Datumsplatzhalter 3">
            <a:extLst>
              <a:ext uri="{FF2B5EF4-FFF2-40B4-BE49-F238E27FC236}">
                <a16:creationId xmlns:a16="http://schemas.microsoft.com/office/drawing/2014/main" id="{4971F416-E01D-4B54-9111-A14F78E380C2}"/>
              </a:ext>
            </a:extLst>
          </p:cNvPr>
          <p:cNvSpPr>
            <a:spLocks noGrp="1"/>
          </p:cNvSpPr>
          <p:nvPr>
            <p:ph type="dt" sz="half" idx="2"/>
          </p:nvPr>
        </p:nvSpPr>
        <p:spPr>
          <a:xfrm>
            <a:off x="0" y="9090025"/>
            <a:ext cx="2987040" cy="511175"/>
          </a:xfrm>
          <a:prstGeom prst="rect">
            <a:avLst/>
          </a:prstGeom>
        </p:spPr>
        <p:txBody>
          <a:bodyPr vert="horz" lIns="128016" tIns="64008" rIns="128016" bIns="64008" rtlCol="0" anchor="ctr"/>
          <a:lstStyle>
            <a:lvl1pPr algn="l">
              <a:defRPr sz="1600">
                <a:solidFill>
                  <a:schemeClr val="tx1">
                    <a:tint val="75000"/>
                  </a:schemeClr>
                </a:solidFill>
                <a:latin typeface="Encode Sans Condensed" panose="00000506000000000000" pitchFamily="2" charset="0"/>
              </a:defRPr>
            </a:lvl1pPr>
          </a:lstStyle>
          <a:p>
            <a:fld id="{C3B6DDA0-4592-4FA5-B855-F9F3B29E5C9D}" type="datetime1">
              <a:rPr lang="de-DE" smtClean="0"/>
              <a:pPr/>
              <a:t>11.05.2026</a:t>
            </a:fld>
            <a:endParaRPr lang="de-DE" dirty="0"/>
          </a:p>
        </p:txBody>
      </p:sp>
      <p:sp>
        <p:nvSpPr>
          <p:cNvPr id="11" name="Fußzeilenplatzhalter 4">
            <a:extLst>
              <a:ext uri="{FF2B5EF4-FFF2-40B4-BE49-F238E27FC236}">
                <a16:creationId xmlns:a16="http://schemas.microsoft.com/office/drawing/2014/main" id="{4EDAC759-5069-4D3F-8089-1AD64999A2F6}"/>
              </a:ext>
            </a:extLst>
          </p:cNvPr>
          <p:cNvSpPr>
            <a:spLocks noGrp="1"/>
          </p:cNvSpPr>
          <p:nvPr>
            <p:ph type="ftr" sz="quarter" idx="3"/>
          </p:nvPr>
        </p:nvSpPr>
        <p:spPr>
          <a:xfrm>
            <a:off x="3304456" y="9090025"/>
            <a:ext cx="6264696" cy="511175"/>
          </a:xfrm>
          <a:prstGeom prst="rect">
            <a:avLst/>
          </a:prstGeom>
        </p:spPr>
        <p:txBody>
          <a:bodyPr vert="horz" lIns="128016" tIns="64008" rIns="128016" bIns="64008" rtlCol="0" anchor="ctr"/>
          <a:lstStyle>
            <a:lvl1pPr algn="ctr">
              <a:defRPr sz="1600">
                <a:solidFill>
                  <a:schemeClr val="tx1">
                    <a:tint val="75000"/>
                  </a:schemeClr>
                </a:solidFill>
                <a:latin typeface="Encode Sans Condensed" panose="00000506000000000000" pitchFamily="2" charset="0"/>
              </a:defRPr>
            </a:lvl1pPr>
          </a:lstStyle>
          <a:p>
            <a:endParaRPr lang="de-DE" dirty="0"/>
          </a:p>
        </p:txBody>
      </p:sp>
      <p:sp>
        <p:nvSpPr>
          <p:cNvPr id="13" name="Foliennummernplatzhalter 5">
            <a:extLst>
              <a:ext uri="{FF2B5EF4-FFF2-40B4-BE49-F238E27FC236}">
                <a16:creationId xmlns:a16="http://schemas.microsoft.com/office/drawing/2014/main" id="{241C7AD5-86D5-4C20-879A-3F254DC79F75}"/>
              </a:ext>
            </a:extLst>
          </p:cNvPr>
          <p:cNvSpPr>
            <a:spLocks noGrp="1"/>
          </p:cNvSpPr>
          <p:nvPr>
            <p:ph type="sldNum" sz="quarter" idx="4"/>
          </p:nvPr>
        </p:nvSpPr>
        <p:spPr>
          <a:xfrm>
            <a:off x="9814560" y="9085548"/>
            <a:ext cx="2987040" cy="511175"/>
          </a:xfrm>
          <a:prstGeom prst="rect">
            <a:avLst/>
          </a:prstGeom>
        </p:spPr>
        <p:txBody>
          <a:bodyPr vert="horz" lIns="128016" tIns="64008" rIns="128016" bIns="64008" rtlCol="0" anchor="ctr"/>
          <a:lstStyle>
            <a:lvl1pPr algn="r">
              <a:defRPr sz="2000">
                <a:solidFill>
                  <a:schemeClr val="tx1">
                    <a:tint val="75000"/>
                  </a:schemeClr>
                </a:solidFill>
                <a:latin typeface="Encode Sans Condensed" panose="00000506000000000000" pitchFamily="2" charset="0"/>
              </a:defRPr>
            </a:lvl1pPr>
          </a:lstStyle>
          <a:p>
            <a:fld id="{8C73BB58-2DBF-41C0-8527-650A8B530627}" type="slidenum">
              <a:rPr lang="de-DE" smtClean="0"/>
              <a:pPr/>
              <a:t>‹Nr.›</a:t>
            </a:fld>
            <a:endParaRPr lang="de-DE" dirty="0"/>
          </a:p>
        </p:txBody>
      </p:sp>
    </p:spTree>
    <p:extLst>
      <p:ext uri="{BB962C8B-B14F-4D97-AF65-F5344CB8AC3E}">
        <p14:creationId xmlns:p14="http://schemas.microsoft.com/office/powerpoint/2010/main" val="2536849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sv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640080" y="384493"/>
            <a:ext cx="10441240" cy="1600200"/>
          </a:xfrm>
          <a:prstGeom prst="rect">
            <a:avLst/>
          </a:prstGeom>
        </p:spPr>
        <p:txBody>
          <a:bodyPr vert="horz" lIns="128016" tIns="64008" rIns="128016" bIns="64008" rtlCol="0" anchor="ctr">
            <a:normAutofit/>
          </a:bodyPr>
          <a:lstStyle/>
          <a:p>
            <a:r>
              <a:rPr lang="de-DE" dirty="0"/>
              <a:t>Titelmasterformat durch Klicken bearbeiten</a:t>
            </a:r>
          </a:p>
        </p:txBody>
      </p:sp>
      <p:sp>
        <p:nvSpPr>
          <p:cNvPr id="3" name="Textplatzhalter 2"/>
          <p:cNvSpPr>
            <a:spLocks noGrp="1"/>
          </p:cNvSpPr>
          <p:nvPr>
            <p:ph type="body" idx="1"/>
          </p:nvPr>
        </p:nvSpPr>
        <p:spPr>
          <a:xfrm>
            <a:off x="640080" y="2240281"/>
            <a:ext cx="11521440" cy="6336348"/>
          </a:xfrm>
          <a:prstGeom prst="rect">
            <a:avLst/>
          </a:prstGeom>
        </p:spPr>
        <p:txBody>
          <a:bodyPr vert="horz" lIns="128016" tIns="64008" rIns="128016" bIns="64008"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2"/>
          </p:nvPr>
        </p:nvSpPr>
        <p:spPr>
          <a:xfrm>
            <a:off x="0" y="9090025"/>
            <a:ext cx="2987040" cy="511175"/>
          </a:xfrm>
          <a:prstGeom prst="rect">
            <a:avLst/>
          </a:prstGeom>
        </p:spPr>
        <p:txBody>
          <a:bodyPr vert="horz" lIns="128016" tIns="64008" rIns="128016" bIns="64008" rtlCol="0" anchor="ctr"/>
          <a:lstStyle>
            <a:lvl1pPr algn="l">
              <a:defRPr sz="1600">
                <a:solidFill>
                  <a:schemeClr val="tx1">
                    <a:tint val="75000"/>
                  </a:schemeClr>
                </a:solidFill>
                <a:latin typeface="Encode Sans Condensed" panose="00000506000000000000" pitchFamily="2" charset="0"/>
              </a:defRPr>
            </a:lvl1pPr>
          </a:lstStyle>
          <a:p>
            <a:fld id="{C3B6DDA0-4592-4FA5-B855-F9F3B29E5C9D}" type="datetime1">
              <a:rPr lang="de-DE" smtClean="0"/>
              <a:pPr/>
              <a:t>11.05.2026</a:t>
            </a:fld>
            <a:endParaRPr lang="de-DE" dirty="0"/>
          </a:p>
        </p:txBody>
      </p:sp>
      <p:sp>
        <p:nvSpPr>
          <p:cNvPr id="5" name="Fußzeilenplatzhalter 4"/>
          <p:cNvSpPr>
            <a:spLocks noGrp="1"/>
          </p:cNvSpPr>
          <p:nvPr>
            <p:ph type="ftr" sz="quarter" idx="3"/>
          </p:nvPr>
        </p:nvSpPr>
        <p:spPr>
          <a:xfrm>
            <a:off x="3304456" y="9090025"/>
            <a:ext cx="6264696" cy="511175"/>
          </a:xfrm>
          <a:prstGeom prst="rect">
            <a:avLst/>
          </a:prstGeom>
        </p:spPr>
        <p:txBody>
          <a:bodyPr vert="horz" lIns="128016" tIns="64008" rIns="128016" bIns="64008" rtlCol="0" anchor="ctr"/>
          <a:lstStyle>
            <a:lvl1pPr algn="ctr">
              <a:defRPr sz="1600">
                <a:solidFill>
                  <a:schemeClr val="tx1">
                    <a:tint val="75000"/>
                  </a:schemeClr>
                </a:solidFill>
                <a:latin typeface="Encode Sans Condensed" panose="00000506000000000000" pitchFamily="2" charset="0"/>
              </a:defRPr>
            </a:lvl1pPr>
          </a:lstStyle>
          <a:p>
            <a:endParaRPr lang="de-DE" dirty="0"/>
          </a:p>
        </p:txBody>
      </p:sp>
      <p:sp>
        <p:nvSpPr>
          <p:cNvPr id="6" name="Foliennummernplatzhalter 5"/>
          <p:cNvSpPr>
            <a:spLocks noGrp="1"/>
          </p:cNvSpPr>
          <p:nvPr>
            <p:ph type="sldNum" sz="quarter" idx="4"/>
          </p:nvPr>
        </p:nvSpPr>
        <p:spPr>
          <a:xfrm>
            <a:off x="9814560" y="9085548"/>
            <a:ext cx="2987040" cy="511175"/>
          </a:xfrm>
          <a:prstGeom prst="rect">
            <a:avLst/>
          </a:prstGeom>
        </p:spPr>
        <p:txBody>
          <a:bodyPr vert="horz" lIns="128016" tIns="64008" rIns="128016" bIns="64008" rtlCol="0" anchor="ctr"/>
          <a:lstStyle>
            <a:lvl1pPr algn="r">
              <a:defRPr sz="2000">
                <a:solidFill>
                  <a:schemeClr val="tx1">
                    <a:tint val="75000"/>
                  </a:schemeClr>
                </a:solidFill>
                <a:latin typeface="Encode Sans Condensed" panose="00000506000000000000" pitchFamily="2" charset="0"/>
              </a:defRPr>
            </a:lvl1pPr>
          </a:lstStyle>
          <a:p>
            <a:fld id="{8C73BB58-2DBF-41C0-8527-650A8B530627}" type="slidenum">
              <a:rPr lang="de-DE" smtClean="0"/>
              <a:pPr/>
              <a:t>‹Nr.›</a:t>
            </a:fld>
            <a:endParaRPr lang="de-DE" dirty="0"/>
          </a:p>
        </p:txBody>
      </p:sp>
      <p:pic>
        <p:nvPicPr>
          <p:cNvPr id="7" name="Grafik 6">
            <a:extLst>
              <a:ext uri="{FF2B5EF4-FFF2-40B4-BE49-F238E27FC236}">
                <a16:creationId xmlns:a16="http://schemas.microsoft.com/office/drawing/2014/main" id="{10986938-C728-4C51-AAED-EDA243AB3390}"/>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655026" y="432049"/>
            <a:ext cx="786416" cy="912168"/>
          </a:xfrm>
          <a:prstGeom prst="rect">
            <a:avLst/>
          </a:prstGeom>
        </p:spPr>
      </p:pic>
    </p:spTree>
    <p:extLst>
      <p:ext uri="{BB962C8B-B14F-4D97-AF65-F5344CB8AC3E}">
        <p14:creationId xmlns:p14="http://schemas.microsoft.com/office/powerpoint/2010/main" val="3097997277"/>
      </p:ext>
    </p:extLst>
  </p:cSld>
  <p:clrMap bg1="lt1" tx1="dk1" bg2="lt2" tx2="dk2" accent1="accent1" accent2="accent2" accent3="accent3" accent4="accent4" accent5="accent5" accent6="accent6" hlink="hlink" folHlink="folHlink"/>
  <p:sldLayoutIdLst>
    <p:sldLayoutId id="2147483649" r:id="rId1"/>
    <p:sldLayoutId id="2147483652" r:id="rId2"/>
    <p:sldLayoutId id="2147483650" r:id="rId3"/>
    <p:sldLayoutId id="2147483651" r:id="rId4"/>
  </p:sldLayoutIdLst>
  <p:hf hdr="0" dt="0"/>
  <p:txStyles>
    <p:titleStyle>
      <a:lvl1pPr algn="ctr" defTabSz="1280160" rtl="0" eaLnBrk="1" latinLnBrk="0" hangingPunct="1">
        <a:spcBef>
          <a:spcPct val="0"/>
        </a:spcBef>
        <a:buNone/>
        <a:defRPr sz="4000" kern="1200">
          <a:solidFill>
            <a:schemeClr val="tx1"/>
          </a:solidFill>
          <a:latin typeface="Encode Sans Condensed" panose="00000506000000000000" pitchFamily="2" charset="0"/>
          <a:ea typeface="+mj-ea"/>
          <a:cs typeface="+mj-cs"/>
        </a:defRPr>
      </a:lvl1pPr>
    </p:titleStyle>
    <p:bodyStyle>
      <a:lvl1pPr marL="480060" indent="-480060" algn="l" defTabSz="1280160" rtl="0" eaLnBrk="1" latinLnBrk="0" hangingPunct="1">
        <a:spcBef>
          <a:spcPct val="20000"/>
        </a:spcBef>
        <a:buFont typeface="Arial" pitchFamily="34" charset="0"/>
        <a:buChar char="•"/>
        <a:defRPr sz="3600" kern="1200">
          <a:solidFill>
            <a:schemeClr val="tx1"/>
          </a:solidFill>
          <a:latin typeface="Encode Sans Condensed" panose="00000506000000000000" pitchFamily="2" charset="0"/>
          <a:ea typeface="+mn-ea"/>
          <a:cs typeface="+mn-cs"/>
        </a:defRPr>
      </a:lvl1pPr>
      <a:lvl2pPr marL="1040130" indent="-400050" algn="l" defTabSz="1280160" rtl="0" eaLnBrk="1" latinLnBrk="0" hangingPunct="1">
        <a:spcBef>
          <a:spcPct val="20000"/>
        </a:spcBef>
        <a:buFont typeface="Arial" pitchFamily="34" charset="0"/>
        <a:buChar char="–"/>
        <a:defRPr sz="3900" kern="1200">
          <a:solidFill>
            <a:schemeClr val="tx1"/>
          </a:solidFill>
          <a:latin typeface="Encode Sans Condensed" panose="00000506000000000000" pitchFamily="2" charset="0"/>
          <a:ea typeface="+mn-ea"/>
          <a:cs typeface="+mn-cs"/>
        </a:defRPr>
      </a:lvl2pPr>
      <a:lvl3pPr marL="1600200" indent="-320040" algn="l" defTabSz="1280160" rtl="0" eaLnBrk="1" latinLnBrk="0" hangingPunct="1">
        <a:spcBef>
          <a:spcPct val="20000"/>
        </a:spcBef>
        <a:buFont typeface="Arial" pitchFamily="34" charset="0"/>
        <a:buChar char="•"/>
        <a:defRPr sz="3400" kern="1200">
          <a:solidFill>
            <a:schemeClr val="tx1"/>
          </a:solidFill>
          <a:latin typeface="Encode Sans Condensed" panose="00000506000000000000" pitchFamily="2" charset="0"/>
          <a:ea typeface="+mn-ea"/>
          <a:cs typeface="+mn-cs"/>
        </a:defRPr>
      </a:lvl3pPr>
      <a:lvl4pPr marL="2240280" indent="-320040" algn="l" defTabSz="1280160" rtl="0" eaLnBrk="1" latinLnBrk="0" hangingPunct="1">
        <a:spcBef>
          <a:spcPct val="20000"/>
        </a:spcBef>
        <a:buFont typeface="Arial" pitchFamily="34" charset="0"/>
        <a:buChar char="–"/>
        <a:defRPr sz="2800" kern="1200">
          <a:solidFill>
            <a:schemeClr val="tx1"/>
          </a:solidFill>
          <a:latin typeface="Encode Sans Condensed" panose="00000506000000000000" pitchFamily="2" charset="0"/>
          <a:ea typeface="+mn-ea"/>
          <a:cs typeface="+mn-cs"/>
        </a:defRPr>
      </a:lvl4pPr>
      <a:lvl5pPr marL="2880360" indent="-320040" algn="l" defTabSz="1280160" rtl="0" eaLnBrk="1" latinLnBrk="0" hangingPunct="1">
        <a:spcBef>
          <a:spcPct val="20000"/>
        </a:spcBef>
        <a:buFont typeface="Arial" pitchFamily="34" charset="0"/>
        <a:buChar char="»"/>
        <a:defRPr sz="2800" kern="1200">
          <a:solidFill>
            <a:schemeClr val="tx1"/>
          </a:solidFill>
          <a:latin typeface="Encode Sans Condensed" panose="00000506000000000000" pitchFamily="2" charset="0"/>
          <a:ea typeface="+mn-ea"/>
          <a:cs typeface="+mn-cs"/>
        </a:defRPr>
      </a:lvl5pPr>
      <a:lvl6pPr marL="352044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6052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0060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4068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9pPr>
    </p:bodyStyle>
    <p:otherStyle>
      <a:defPPr>
        <a:defRPr lang="de-DE"/>
      </a:defPPr>
      <a:lvl1pPr marL="0" algn="l" defTabSz="1280160" rtl="0" eaLnBrk="1" latinLnBrk="0" hangingPunct="1">
        <a:defRPr sz="2500" kern="1200">
          <a:solidFill>
            <a:schemeClr val="tx1"/>
          </a:solidFill>
          <a:latin typeface="+mn-lt"/>
          <a:ea typeface="+mn-ea"/>
          <a:cs typeface="+mn-cs"/>
        </a:defRPr>
      </a:lvl1pPr>
      <a:lvl2pPr marL="640080" algn="l" defTabSz="1280160" rtl="0" eaLnBrk="1" latinLnBrk="0" hangingPunct="1">
        <a:defRPr sz="2500" kern="1200">
          <a:solidFill>
            <a:schemeClr val="tx1"/>
          </a:solidFill>
          <a:latin typeface="+mn-lt"/>
          <a:ea typeface="+mn-ea"/>
          <a:cs typeface="+mn-cs"/>
        </a:defRPr>
      </a:lvl2pPr>
      <a:lvl3pPr marL="1280160" algn="l" defTabSz="1280160" rtl="0" eaLnBrk="1" latinLnBrk="0" hangingPunct="1">
        <a:defRPr sz="2500" kern="1200">
          <a:solidFill>
            <a:schemeClr val="tx1"/>
          </a:solidFill>
          <a:latin typeface="+mn-lt"/>
          <a:ea typeface="+mn-ea"/>
          <a:cs typeface="+mn-cs"/>
        </a:defRPr>
      </a:lvl3pPr>
      <a:lvl4pPr marL="1920240" algn="l" defTabSz="1280160" rtl="0" eaLnBrk="1" latinLnBrk="0" hangingPunct="1">
        <a:defRPr sz="2500" kern="1200">
          <a:solidFill>
            <a:schemeClr val="tx1"/>
          </a:solidFill>
          <a:latin typeface="+mn-lt"/>
          <a:ea typeface="+mn-ea"/>
          <a:cs typeface="+mn-cs"/>
        </a:defRPr>
      </a:lvl4pPr>
      <a:lvl5pPr marL="2560320" algn="l" defTabSz="1280160" rtl="0" eaLnBrk="1" latinLnBrk="0" hangingPunct="1">
        <a:defRPr sz="2500" kern="1200">
          <a:solidFill>
            <a:schemeClr val="tx1"/>
          </a:solidFill>
          <a:latin typeface="+mn-lt"/>
          <a:ea typeface="+mn-ea"/>
          <a:cs typeface="+mn-cs"/>
        </a:defRPr>
      </a:lvl5pPr>
      <a:lvl6pPr marL="3200400" algn="l" defTabSz="1280160" rtl="0" eaLnBrk="1" latinLnBrk="0" hangingPunct="1">
        <a:defRPr sz="2500" kern="1200">
          <a:solidFill>
            <a:schemeClr val="tx1"/>
          </a:solidFill>
          <a:latin typeface="+mn-lt"/>
          <a:ea typeface="+mn-ea"/>
          <a:cs typeface="+mn-cs"/>
        </a:defRPr>
      </a:lvl6pPr>
      <a:lvl7pPr marL="3840480" algn="l" defTabSz="1280160" rtl="0" eaLnBrk="1" latinLnBrk="0" hangingPunct="1">
        <a:defRPr sz="2500" kern="1200">
          <a:solidFill>
            <a:schemeClr val="tx1"/>
          </a:solidFill>
          <a:latin typeface="+mn-lt"/>
          <a:ea typeface="+mn-ea"/>
          <a:cs typeface="+mn-cs"/>
        </a:defRPr>
      </a:lvl7pPr>
      <a:lvl8pPr marL="4480560" algn="l" defTabSz="1280160" rtl="0" eaLnBrk="1" latinLnBrk="0" hangingPunct="1">
        <a:defRPr sz="2500" kern="1200">
          <a:solidFill>
            <a:schemeClr val="tx1"/>
          </a:solidFill>
          <a:latin typeface="+mn-lt"/>
          <a:ea typeface="+mn-ea"/>
          <a:cs typeface="+mn-cs"/>
        </a:defRPr>
      </a:lvl8pPr>
      <a:lvl9pPr marL="5120640" algn="l" defTabSz="1280160" rtl="0" eaLnBrk="1" latinLnBrk="0" hangingPunct="1">
        <a:defRPr sz="2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00%20Projektplanung-Kontrolle/02%20Investitionskosten%20&amp;%20Zeitplan/Projektinvestitionskosten%20+%20Planung_DMS%20Vorlage.xls"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chart" Target="../charts/chart3.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noFill/>
          <a:ln>
            <a:noFill/>
          </a:ln>
        </p:spPr>
        <p:txBody>
          <a:bodyPr>
            <a:normAutofit fontScale="90000"/>
          </a:bodyPr>
          <a:lstStyle/>
          <a:p>
            <a:br>
              <a:rPr lang="de-DE" sz="800" b="1" dirty="0">
                <a:latin typeface="Gill Sans MT" pitchFamily="34" charset="0"/>
              </a:rPr>
            </a:br>
            <a:br>
              <a:rPr lang="de-DE" sz="800" b="1" dirty="0">
                <a:latin typeface="Gill Sans MT" pitchFamily="34" charset="0"/>
              </a:rPr>
            </a:br>
            <a:r>
              <a:rPr lang="de-DE" sz="6000" b="1" dirty="0">
                <a:latin typeface="Encode Sans Condensed" panose="020B0604020202020204" charset="0"/>
              </a:rPr>
              <a:t>Auswertung der Mitarbeiterbefragung zur Mittagsverpflegung (</a:t>
            </a:r>
            <a:r>
              <a:rPr lang="de-DE" sz="6000" b="1" dirty="0" err="1">
                <a:latin typeface="Encode Sans Condensed" panose="020B0604020202020204" charset="0"/>
              </a:rPr>
              <a:t>gastrofact</a:t>
            </a:r>
            <a:r>
              <a:rPr lang="de-DE" sz="6000" b="1" dirty="0">
                <a:latin typeface="Encode Sans Condensed" panose="020B0604020202020204" charset="0"/>
              </a:rPr>
              <a:t>)</a:t>
            </a:r>
            <a:endParaRPr lang="de-DE" sz="800" b="1" dirty="0">
              <a:latin typeface="Encode Sans Condensed" panose="020B0604020202020204" charset="0"/>
            </a:endParaRPr>
          </a:p>
        </p:txBody>
      </p:sp>
      <p:sp>
        <p:nvSpPr>
          <p:cNvPr id="6" name="Rechteck 5"/>
          <p:cNvSpPr/>
          <p:nvPr/>
        </p:nvSpPr>
        <p:spPr>
          <a:xfrm>
            <a:off x="856184" y="6573255"/>
            <a:ext cx="10301980" cy="1178656"/>
          </a:xfrm>
          <a:prstGeom prst="rect">
            <a:avLst/>
          </a:prstGeom>
        </p:spPr>
        <p:txBody>
          <a:bodyPr wrap="square">
            <a:spAutoFit/>
          </a:bodyPr>
          <a:lstStyle/>
          <a:p>
            <a:pPr>
              <a:lnSpc>
                <a:spcPct val="150000"/>
              </a:lnSpc>
            </a:pPr>
            <a:r>
              <a:rPr lang="de-DE" dirty="0"/>
              <a:t>Umfragezeitraum: </a:t>
            </a:r>
            <a:r>
              <a:rPr lang="de-DE" b="1" dirty="0"/>
              <a:t>	09.03.2026 – 20.03.2026</a:t>
            </a:r>
          </a:p>
          <a:p>
            <a:pPr>
              <a:lnSpc>
                <a:spcPct val="150000"/>
              </a:lnSpc>
            </a:pPr>
            <a:r>
              <a:rPr lang="de-DE" dirty="0"/>
              <a:t>Teilnehmer: </a:t>
            </a:r>
            <a:r>
              <a:rPr lang="de-DE" b="1" dirty="0"/>
              <a:t>	165 Mitarbeitende</a:t>
            </a:r>
          </a:p>
        </p:txBody>
      </p:sp>
      <p:sp>
        <p:nvSpPr>
          <p:cNvPr id="4" name="AutoShape 2" descr="Aktuelles bei der - 2B Consulting GmbH"/>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dirty="0"/>
          </a:p>
        </p:txBody>
      </p:sp>
      <p:sp>
        <p:nvSpPr>
          <p:cNvPr id="7" name="AutoShape 4" descr="Aktuelles bei der - 2B Consulting GmbH"/>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dirty="0"/>
          </a:p>
        </p:txBody>
      </p:sp>
    </p:spTree>
    <p:extLst>
      <p:ext uri="{BB962C8B-B14F-4D97-AF65-F5344CB8AC3E}">
        <p14:creationId xmlns:p14="http://schemas.microsoft.com/office/powerpoint/2010/main" val="717892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Fragen</a:t>
            </a:r>
          </a:p>
        </p:txBody>
      </p:sp>
      <p:sp>
        <p:nvSpPr>
          <p:cNvPr id="5" name="Inhaltsplatzhalter 2"/>
          <p:cNvSpPr>
            <a:spLocks noGrp="1"/>
          </p:cNvSpPr>
          <p:nvPr>
            <p:ph idx="1"/>
          </p:nvPr>
        </p:nvSpPr>
        <p:spPr>
          <a:xfrm>
            <a:off x="785064" y="1560241"/>
            <a:ext cx="11353451" cy="7776864"/>
          </a:xfrm>
        </p:spPr>
        <p:txBody>
          <a:bodyPr>
            <a:noAutofit/>
          </a:bodyPr>
          <a:lstStyle/>
          <a:p>
            <a:pPr marL="742950" lvl="0" indent="-742950">
              <a:buAutoNum type="arabicPeriod"/>
            </a:pPr>
            <a:endParaRPr lang="de-DE" sz="3600" dirty="0"/>
          </a:p>
          <a:p>
            <a:pPr marL="742950" lvl="0" indent="-742950">
              <a:buAutoNum type="arabicPeriod"/>
            </a:pPr>
            <a:r>
              <a:rPr lang="de-DE" sz="3200" dirty="0">
                <a:latin typeface="Encode Sans Condensed" panose="020B0604020202020204" charset="0"/>
              </a:rPr>
              <a:t>Nutzen Sie das Mittagsangebot der Kantine (</a:t>
            </a:r>
            <a:r>
              <a:rPr lang="de-DE" sz="3200" dirty="0" err="1">
                <a:latin typeface="Encode Sans Condensed" panose="020B0604020202020204" charset="0"/>
              </a:rPr>
              <a:t>gastrofact</a:t>
            </a:r>
            <a:r>
              <a:rPr lang="de-DE" sz="3200" dirty="0">
                <a:latin typeface="Encode Sans Condensed" panose="020B0604020202020204" charset="0"/>
              </a:rPr>
              <a:t>)?</a:t>
            </a:r>
          </a:p>
          <a:p>
            <a:pPr marL="742950" lvl="0" indent="-742950">
              <a:buAutoNum type="arabicPeriod"/>
            </a:pPr>
            <a:r>
              <a:rPr lang="de-DE" sz="3200" dirty="0">
                <a:latin typeface="Encode Sans Condensed" panose="020B0604020202020204" charset="0"/>
              </a:rPr>
              <a:t>Falls Sie das Angebot nutzen: Wie zufrieden sind Sie insgesamt mit dem Angebot? </a:t>
            </a:r>
          </a:p>
          <a:p>
            <a:pPr marL="742950" lvl="0" indent="-742950">
              <a:buAutoNum type="arabicPeriod"/>
            </a:pPr>
            <a:r>
              <a:rPr lang="de-DE" sz="3200" dirty="0">
                <a:latin typeface="Encode Sans Condensed" panose="020B0604020202020204" charset="0"/>
              </a:rPr>
              <a:t>Warum nutzen Sie das Angebot nicht oder nur selten? (Mehrfachnennungen möglich)</a:t>
            </a:r>
          </a:p>
          <a:p>
            <a:pPr marL="742950" lvl="0" indent="-742950">
              <a:buAutoNum type="arabicPeriod"/>
            </a:pPr>
            <a:r>
              <a:rPr lang="de-DE" sz="3200" dirty="0">
                <a:latin typeface="Encode Sans Condensed" panose="020B0604020202020204" charset="0"/>
              </a:rPr>
              <a:t>Falls „andere Gründe“: Welche sind das?</a:t>
            </a:r>
          </a:p>
          <a:p>
            <a:pPr marL="742950" lvl="0" indent="-742950">
              <a:buAutoNum type="arabicPeriod"/>
            </a:pPr>
            <a:r>
              <a:rPr lang="de-DE" sz="3200" dirty="0">
                <a:latin typeface="Encode Sans Condensed" panose="020B0604020202020204" charset="0"/>
              </a:rPr>
              <a:t>Was würde Sie eher dazu bewegen, das Angebot zu nutzen? (Mehrfachnennungen möglich)</a:t>
            </a:r>
          </a:p>
          <a:p>
            <a:pPr marL="742950" lvl="0" indent="-742950">
              <a:buAutoNum type="arabicPeriod"/>
            </a:pPr>
            <a:r>
              <a:rPr lang="de-DE" sz="3200" dirty="0">
                <a:latin typeface="Encode Sans Condensed" panose="020B0604020202020204" charset="0"/>
              </a:rPr>
              <a:t>Was würde Sie eher dazu bewegen, das Angebot zu nutzen? – Antworten unter „Sonstiges“</a:t>
            </a:r>
          </a:p>
          <a:p>
            <a:pPr marL="742950" lvl="0" indent="-742950">
              <a:buAutoNum type="arabicPeriod"/>
            </a:pPr>
            <a:r>
              <a:rPr lang="de-DE" sz="3200" kern="0" dirty="0">
                <a:latin typeface="Encode Sans Condensed" panose="020B0604020202020204" charset="0"/>
              </a:rPr>
              <a:t>Hinweise oder Verbesserungsvorschläge zum Mittagsangebot der Mitarbeitenden</a:t>
            </a:r>
            <a:endParaRPr lang="de-DE" sz="3200" dirty="0">
              <a:latin typeface="Encode Sans Condensed" panose="020B0604020202020204" charset="0"/>
            </a:endParaRPr>
          </a:p>
          <a:p>
            <a:pPr marL="742950" lvl="0" indent="-742950">
              <a:buAutoNum type="arabicPeriod"/>
            </a:pPr>
            <a:endParaRPr lang="de-DE" sz="2000" dirty="0"/>
          </a:p>
        </p:txBody>
      </p:sp>
      <p:sp>
        <p:nvSpPr>
          <p:cNvPr id="4" name="Foliennummernplatzhalter 3"/>
          <p:cNvSpPr>
            <a:spLocks noGrp="1"/>
          </p:cNvSpPr>
          <p:nvPr>
            <p:ph type="sldNum" sz="quarter" idx="4"/>
          </p:nvPr>
        </p:nvSpPr>
        <p:spPr>
          <a:xfrm>
            <a:off x="9709025" y="9090026"/>
            <a:ext cx="2987040" cy="511175"/>
          </a:xfrm>
        </p:spPr>
        <p:txBody>
          <a:bodyPr/>
          <a:lstStyle/>
          <a:p>
            <a:fld id="{8C73BB58-2DBF-41C0-8527-650A8B530627}" type="slidenum">
              <a:rPr lang="de-DE" smtClean="0"/>
              <a:pPr/>
              <a:t>2</a:t>
            </a:fld>
            <a:endParaRPr lang="de-DE" dirty="0"/>
          </a:p>
        </p:txBody>
      </p:sp>
    </p:spTree>
    <p:extLst>
      <p:ext uri="{BB962C8B-B14F-4D97-AF65-F5344CB8AC3E}">
        <p14:creationId xmlns:p14="http://schemas.microsoft.com/office/powerpoint/2010/main" val="3764702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D50CA0-A1B3-84DF-DAAC-3F18947238CA}"/>
              </a:ext>
            </a:extLst>
          </p:cNvPr>
          <p:cNvSpPr>
            <a:spLocks noGrp="1"/>
          </p:cNvSpPr>
          <p:nvPr>
            <p:ph type="title"/>
          </p:nvPr>
        </p:nvSpPr>
        <p:spPr/>
        <p:txBody>
          <a:bodyPr/>
          <a:lstStyle/>
          <a:p>
            <a:r>
              <a:rPr lang="de-DE" sz="2400" dirty="0">
                <a:latin typeface="Encode Sans Condensed" panose="020B0604020202020204" charset="0"/>
              </a:rPr>
              <a:t>1. Nutzen Sie das Mittagsangebot der Kantine (</a:t>
            </a:r>
            <a:r>
              <a:rPr lang="de-DE" sz="2400" dirty="0" err="1">
                <a:latin typeface="Encode Sans Condensed" panose="020B0604020202020204" charset="0"/>
              </a:rPr>
              <a:t>gastrofact</a:t>
            </a:r>
            <a:r>
              <a:rPr lang="de-DE" sz="2400" dirty="0">
                <a:latin typeface="Encode Sans Condensed" panose="020B0604020202020204" charset="0"/>
              </a:rPr>
              <a:t>)?</a:t>
            </a:r>
            <a:br>
              <a:rPr lang="de-DE" sz="3600" dirty="0">
                <a:latin typeface="Encode Sans Condensed" panose="020B0604020202020204" charset="0"/>
              </a:rPr>
            </a:br>
            <a:endParaRPr lang="de-DE" dirty="0"/>
          </a:p>
        </p:txBody>
      </p:sp>
      <p:graphicFrame>
        <p:nvGraphicFramePr>
          <p:cNvPr id="8" name="Inhaltsplatzhalter 7">
            <a:extLst>
              <a:ext uri="{FF2B5EF4-FFF2-40B4-BE49-F238E27FC236}">
                <a16:creationId xmlns:a16="http://schemas.microsoft.com/office/drawing/2014/main" id="{27E64534-8C97-07C5-10E4-4F42FDC2F6EB}"/>
              </a:ext>
            </a:extLst>
          </p:cNvPr>
          <p:cNvGraphicFramePr>
            <a:graphicFrameLocks noGrp="1"/>
          </p:cNvGraphicFramePr>
          <p:nvPr>
            <p:ph idx="1"/>
            <p:extLst>
              <p:ext uri="{D42A27DB-BD31-4B8C-83A1-F6EECF244321}">
                <p14:modId xmlns:p14="http://schemas.microsoft.com/office/powerpoint/2010/main" val="272597138"/>
              </p:ext>
            </p:extLst>
          </p:nvPr>
        </p:nvGraphicFramePr>
        <p:xfrm>
          <a:off x="-800000" y="1574641"/>
          <a:ext cx="8964632" cy="7104063"/>
        </p:xfrm>
        <a:graphic>
          <a:graphicData uri="http://schemas.openxmlformats.org/drawingml/2006/chart">
            <c:chart xmlns:c="http://schemas.openxmlformats.org/drawingml/2006/chart" xmlns:r="http://schemas.openxmlformats.org/officeDocument/2006/relationships" r:id="rId2"/>
          </a:graphicData>
        </a:graphic>
      </p:graphicFrame>
      <p:sp>
        <p:nvSpPr>
          <p:cNvPr id="5" name="Foliennummernplatzhalter 4">
            <a:extLst>
              <a:ext uri="{FF2B5EF4-FFF2-40B4-BE49-F238E27FC236}">
                <a16:creationId xmlns:a16="http://schemas.microsoft.com/office/drawing/2014/main" id="{87308F56-B79E-A265-A675-94861178E189}"/>
              </a:ext>
            </a:extLst>
          </p:cNvPr>
          <p:cNvSpPr>
            <a:spLocks noGrp="1"/>
          </p:cNvSpPr>
          <p:nvPr>
            <p:ph type="sldNum" sz="quarter" idx="4"/>
          </p:nvPr>
        </p:nvSpPr>
        <p:spPr/>
        <p:txBody>
          <a:bodyPr/>
          <a:lstStyle/>
          <a:p>
            <a:fld id="{8C73BB58-2DBF-41C0-8527-650A8B530627}" type="slidenum">
              <a:rPr lang="de-DE" smtClean="0"/>
              <a:pPr/>
              <a:t>3</a:t>
            </a:fld>
            <a:endParaRPr lang="de-DE" dirty="0"/>
          </a:p>
        </p:txBody>
      </p:sp>
      <p:sp>
        <p:nvSpPr>
          <p:cNvPr id="9" name="Textfeld 8">
            <a:extLst>
              <a:ext uri="{FF2B5EF4-FFF2-40B4-BE49-F238E27FC236}">
                <a16:creationId xmlns:a16="http://schemas.microsoft.com/office/drawing/2014/main" id="{8F51DBCB-D915-4B72-00B5-3BCE685ECB06}"/>
              </a:ext>
            </a:extLst>
          </p:cNvPr>
          <p:cNvSpPr txBox="1"/>
          <p:nvPr/>
        </p:nvSpPr>
        <p:spPr>
          <a:xfrm>
            <a:off x="7546308" y="2690631"/>
            <a:ext cx="4536504" cy="4219938"/>
          </a:xfrm>
          <a:prstGeom prst="rect">
            <a:avLst/>
          </a:prstGeom>
          <a:noFill/>
        </p:spPr>
        <p:txBody>
          <a:bodyPr wrap="square" rtlCol="0">
            <a:spAutoFit/>
          </a:bodyPr>
          <a:lstStyle/>
          <a:p>
            <a:pPr lvl="0">
              <a:lnSpc>
                <a:spcPct val="107000"/>
              </a:lnSpc>
              <a:buSzPts val="1000"/>
              <a:tabLst>
                <a:tab pos="457200" algn="l"/>
              </a:tabLst>
            </a:pPr>
            <a:r>
              <a:rPr lang="de-DE" sz="1800" b="1" kern="0" dirty="0">
                <a:latin typeface="Arial" panose="020B0604020202020204" pitchFamily="34" charset="0"/>
                <a:ea typeface="Times New Roman" panose="02020603050405020304" pitchFamily="18" charset="0"/>
                <a:cs typeface="Arial" panose="020B0604020202020204" pitchFamily="34" charset="0"/>
              </a:rPr>
              <a:t>165 Antworten: </a:t>
            </a:r>
          </a:p>
          <a:p>
            <a:pPr lvl="0">
              <a:lnSpc>
                <a:spcPct val="107000"/>
              </a:lnSpc>
              <a:buSzPts val="1000"/>
              <a:tabLst>
                <a:tab pos="457200" algn="l"/>
              </a:tabLst>
            </a:pPr>
            <a:endParaRPr lang="de-DE" sz="1800" kern="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nSpc>
                <a:spcPct val="107000"/>
              </a:lnSpc>
              <a:buSzPts val="1000"/>
              <a:buFont typeface="Symbol" panose="05050102010706020507" pitchFamily="18" charset="2"/>
              <a:buChar char=""/>
              <a:tabLst>
                <a:tab pos="457200" algn="l"/>
              </a:tabLst>
            </a:pPr>
            <a:r>
              <a:rPr lang="de-DE" sz="1800" kern="0" dirty="0">
                <a:effectLst/>
                <a:latin typeface="Arial" panose="020B0604020202020204" pitchFamily="34" charset="0"/>
                <a:ea typeface="Times New Roman" panose="02020603050405020304" pitchFamily="18" charset="0"/>
                <a:cs typeface="Arial" panose="020B0604020202020204" pitchFamily="34" charset="0"/>
              </a:rPr>
              <a:t>regelmäßig (mehrmals pro Woche)</a:t>
            </a:r>
          </a:p>
          <a:p>
            <a:pPr marL="285750" lvl="0" indent="-285750">
              <a:lnSpc>
                <a:spcPct val="107000"/>
              </a:lnSpc>
              <a:buSzPts val="1000"/>
              <a:buFont typeface="Wingdings" panose="05000000000000000000" pitchFamily="2" charset="2"/>
              <a:buChar char="è"/>
              <a:tabLst>
                <a:tab pos="457200" algn="l"/>
              </a:tabLst>
            </a:pPr>
            <a:r>
              <a:rPr lang="de-DE" sz="1800" kern="0" dirty="0">
                <a:latin typeface="Arial" panose="020B0604020202020204" pitchFamily="34" charset="0"/>
                <a:ea typeface="Aptos" panose="020B0004020202020204" pitchFamily="34" charset="0"/>
                <a:cs typeface="Arial" panose="020B0604020202020204" pitchFamily="34" charset="0"/>
              </a:rPr>
              <a:t>2,42 %</a:t>
            </a:r>
          </a:p>
          <a:p>
            <a:pPr lvl="0">
              <a:lnSpc>
                <a:spcPct val="107000"/>
              </a:lnSpc>
              <a:buSzPts val="1000"/>
              <a:tabLst>
                <a:tab pos="457200" algn="l"/>
              </a:tabLst>
            </a:pPr>
            <a:endParaRPr lang="de-DE" sz="1800" kern="100" dirty="0">
              <a:effectLst/>
              <a:latin typeface="Arial" panose="020B06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de-DE" sz="1800" kern="0" dirty="0">
                <a:effectLst/>
                <a:latin typeface="Arial" panose="020B0604020202020204" pitchFamily="34" charset="0"/>
                <a:ea typeface="Times New Roman" panose="02020603050405020304" pitchFamily="18" charset="0"/>
                <a:cs typeface="Arial" panose="020B0604020202020204" pitchFamily="34" charset="0"/>
              </a:rPr>
              <a:t>gelegentlich (1–2 Mal pro Monat)</a:t>
            </a:r>
          </a:p>
          <a:p>
            <a:pPr marL="285750" lvl="0" indent="-285750">
              <a:lnSpc>
                <a:spcPct val="107000"/>
              </a:lnSpc>
              <a:buSzPts val="1000"/>
              <a:buFont typeface="Wingdings" panose="05000000000000000000" pitchFamily="2" charset="2"/>
              <a:buChar char="è"/>
              <a:tabLst>
                <a:tab pos="457200" algn="l"/>
              </a:tabLst>
            </a:pPr>
            <a:r>
              <a:rPr lang="de-DE" sz="1800" kern="0" dirty="0">
                <a:latin typeface="Arial" panose="020B0604020202020204" pitchFamily="34" charset="0"/>
                <a:ea typeface="Aptos" panose="020B0004020202020204" pitchFamily="34" charset="0"/>
                <a:cs typeface="Arial" panose="020B0604020202020204" pitchFamily="34" charset="0"/>
              </a:rPr>
              <a:t>7,88 %</a:t>
            </a:r>
          </a:p>
          <a:p>
            <a:pPr lvl="0">
              <a:lnSpc>
                <a:spcPct val="107000"/>
              </a:lnSpc>
              <a:buSzPts val="1000"/>
              <a:tabLst>
                <a:tab pos="457200" algn="l"/>
              </a:tabLst>
            </a:pPr>
            <a:endParaRPr lang="de-DE" sz="1800" kern="100" dirty="0">
              <a:effectLst/>
              <a:latin typeface="Arial" panose="020B06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de-DE" sz="1800" kern="0" dirty="0">
                <a:effectLst/>
                <a:latin typeface="Arial" panose="020B0604020202020204" pitchFamily="34" charset="0"/>
                <a:ea typeface="Times New Roman" panose="02020603050405020304" pitchFamily="18" charset="0"/>
                <a:cs typeface="Arial" panose="020B0604020202020204" pitchFamily="34" charset="0"/>
              </a:rPr>
              <a:t>selten (weniger als 1 Mal pro Monat)</a:t>
            </a:r>
          </a:p>
          <a:p>
            <a:pPr marL="285750" lvl="0" indent="-285750">
              <a:lnSpc>
                <a:spcPct val="107000"/>
              </a:lnSpc>
              <a:buSzPts val="1000"/>
              <a:buFont typeface="Wingdings" panose="05000000000000000000" pitchFamily="2" charset="2"/>
              <a:buChar char="è"/>
              <a:tabLst>
                <a:tab pos="457200" algn="l"/>
              </a:tabLst>
            </a:pPr>
            <a:r>
              <a:rPr lang="de-DE" sz="1800" kern="0" dirty="0">
                <a:latin typeface="Arial" panose="020B0604020202020204" pitchFamily="34" charset="0"/>
                <a:ea typeface="Aptos" panose="020B0004020202020204" pitchFamily="34" charset="0"/>
                <a:cs typeface="Arial" panose="020B0604020202020204" pitchFamily="34" charset="0"/>
              </a:rPr>
              <a:t>7,27 %</a:t>
            </a:r>
          </a:p>
          <a:p>
            <a:pPr marL="285750" lvl="0" indent="-285750">
              <a:lnSpc>
                <a:spcPct val="107000"/>
              </a:lnSpc>
              <a:buSzPts val="1000"/>
              <a:buFont typeface="Wingdings" panose="05000000000000000000" pitchFamily="2" charset="2"/>
              <a:buChar char="è"/>
              <a:tabLst>
                <a:tab pos="457200" algn="l"/>
              </a:tabLst>
            </a:pPr>
            <a:endParaRPr lang="de-DE" sz="1800" kern="0" dirty="0">
              <a:latin typeface="Arial" panose="020B0604020202020204" pitchFamily="34" charset="0"/>
              <a:ea typeface="Aptos" panose="020B0004020202020204" pitchFamily="34" charset="0"/>
              <a:cs typeface="Arial" panose="020B0604020202020204" pitchFamily="34" charset="0"/>
            </a:endParaRPr>
          </a:p>
          <a:p>
            <a:pPr marL="342900" lvl="0" indent="-342900">
              <a:lnSpc>
                <a:spcPct val="107000"/>
              </a:lnSpc>
              <a:buSzPts val="1000"/>
              <a:buFont typeface="Symbol" panose="05050102010706020507" pitchFamily="18" charset="2"/>
              <a:buChar char=""/>
              <a:tabLst>
                <a:tab pos="457200" algn="l"/>
              </a:tabLst>
            </a:pPr>
            <a:r>
              <a:rPr lang="de-DE" sz="1800" kern="0" dirty="0">
                <a:effectLst/>
                <a:latin typeface="Arial" panose="020B0604020202020204" pitchFamily="34" charset="0"/>
                <a:ea typeface="Times New Roman" panose="02020603050405020304" pitchFamily="18" charset="0"/>
                <a:cs typeface="Arial" panose="020B0604020202020204" pitchFamily="34" charset="0"/>
              </a:rPr>
              <a:t>Gar nicht</a:t>
            </a:r>
          </a:p>
          <a:p>
            <a:pPr marL="285750" lvl="0" indent="-285750">
              <a:lnSpc>
                <a:spcPct val="107000"/>
              </a:lnSpc>
              <a:buSzPts val="1000"/>
              <a:buFont typeface="Wingdings" panose="05000000000000000000" pitchFamily="2" charset="2"/>
              <a:buChar char="è"/>
              <a:tabLst>
                <a:tab pos="457200" algn="l"/>
              </a:tabLst>
            </a:pPr>
            <a:r>
              <a:rPr lang="de-DE" sz="1800" kern="0" dirty="0">
                <a:latin typeface="Arial" panose="020B0604020202020204" pitchFamily="34" charset="0"/>
                <a:ea typeface="Aptos" panose="020B0004020202020204" pitchFamily="34" charset="0"/>
                <a:cs typeface="Arial" panose="020B0604020202020204" pitchFamily="34" charset="0"/>
              </a:rPr>
              <a:t>82,42 %</a:t>
            </a:r>
          </a:p>
          <a:p>
            <a:pPr marL="285750" lvl="0" indent="-285750">
              <a:lnSpc>
                <a:spcPct val="107000"/>
              </a:lnSpc>
              <a:buSzPts val="1000"/>
              <a:buFont typeface="Wingdings" panose="05000000000000000000" pitchFamily="2" charset="2"/>
              <a:buChar char="è"/>
              <a:tabLst>
                <a:tab pos="457200" algn="l"/>
              </a:tabLst>
            </a:pPr>
            <a:endParaRPr lang="de-DE" sz="1800" kern="0" dirty="0">
              <a:latin typeface="Arial" panose="020B0604020202020204" pitchFamily="34" charset="0"/>
              <a:ea typeface="Aptos" panose="020B0004020202020204" pitchFamily="34" charset="0"/>
              <a:cs typeface="Arial" panose="020B0604020202020204" pitchFamily="34" charset="0"/>
            </a:endParaRPr>
          </a:p>
        </p:txBody>
      </p:sp>
      <p:sp>
        <p:nvSpPr>
          <p:cNvPr id="3" name="Datumsplatzhalter 3">
            <a:extLst>
              <a:ext uri="{FF2B5EF4-FFF2-40B4-BE49-F238E27FC236}">
                <a16:creationId xmlns:a16="http://schemas.microsoft.com/office/drawing/2014/main" id="{7BF0957F-468E-CC02-378F-AA1D2C262B79}"/>
              </a:ext>
            </a:extLst>
          </p:cNvPr>
          <p:cNvSpPr txBox="1">
            <a:spLocks/>
          </p:cNvSpPr>
          <p:nvPr/>
        </p:nvSpPr>
        <p:spPr>
          <a:xfrm>
            <a:off x="0" y="9217024"/>
            <a:ext cx="2987040" cy="408112"/>
          </a:xfrm>
          <a:prstGeom prst="rect">
            <a:avLst/>
          </a:prstGeom>
        </p:spPr>
        <p:txBody>
          <a:bodyPr vert="horz" lIns="128016" tIns="64008" rIns="128016" bIns="64008" rtlCol="0" anchor="ctr"/>
          <a:lstStyle>
            <a:defPPr>
              <a:defRPr lang="de-DE"/>
            </a:defPPr>
            <a:lvl1pPr marL="0" algn="l" defTabSz="1280160" rtl="0" eaLnBrk="1" latinLnBrk="0" hangingPunct="1">
              <a:defRPr sz="1700" kern="1200">
                <a:solidFill>
                  <a:schemeClr val="tx1">
                    <a:tint val="75000"/>
                  </a:schemeClr>
                </a:solidFill>
                <a:latin typeface="+mn-lt"/>
                <a:ea typeface="+mn-ea"/>
                <a:cs typeface="+mn-cs"/>
              </a:defRPr>
            </a:lvl1pPr>
            <a:lvl2pPr marL="640080" algn="l" defTabSz="1280160" rtl="0" eaLnBrk="1" latinLnBrk="0" hangingPunct="1">
              <a:defRPr sz="2500" kern="1200">
                <a:solidFill>
                  <a:schemeClr val="tx1"/>
                </a:solidFill>
                <a:latin typeface="+mn-lt"/>
                <a:ea typeface="+mn-ea"/>
                <a:cs typeface="+mn-cs"/>
              </a:defRPr>
            </a:lvl2pPr>
            <a:lvl3pPr marL="1280160" algn="l" defTabSz="1280160" rtl="0" eaLnBrk="1" latinLnBrk="0" hangingPunct="1">
              <a:defRPr sz="2500" kern="1200">
                <a:solidFill>
                  <a:schemeClr val="tx1"/>
                </a:solidFill>
                <a:latin typeface="+mn-lt"/>
                <a:ea typeface="+mn-ea"/>
                <a:cs typeface="+mn-cs"/>
              </a:defRPr>
            </a:lvl3pPr>
            <a:lvl4pPr marL="1920240" algn="l" defTabSz="1280160" rtl="0" eaLnBrk="1" latinLnBrk="0" hangingPunct="1">
              <a:defRPr sz="2500" kern="1200">
                <a:solidFill>
                  <a:schemeClr val="tx1"/>
                </a:solidFill>
                <a:latin typeface="+mn-lt"/>
                <a:ea typeface="+mn-ea"/>
                <a:cs typeface="+mn-cs"/>
              </a:defRPr>
            </a:lvl4pPr>
            <a:lvl5pPr marL="2560320" algn="l" defTabSz="1280160" rtl="0" eaLnBrk="1" latinLnBrk="0" hangingPunct="1">
              <a:defRPr sz="2500" kern="1200">
                <a:solidFill>
                  <a:schemeClr val="tx1"/>
                </a:solidFill>
                <a:latin typeface="+mn-lt"/>
                <a:ea typeface="+mn-ea"/>
                <a:cs typeface="+mn-cs"/>
              </a:defRPr>
            </a:lvl5pPr>
            <a:lvl6pPr marL="3200400" algn="l" defTabSz="1280160" rtl="0" eaLnBrk="1" latinLnBrk="0" hangingPunct="1">
              <a:defRPr sz="2500" kern="1200">
                <a:solidFill>
                  <a:schemeClr val="tx1"/>
                </a:solidFill>
                <a:latin typeface="+mn-lt"/>
                <a:ea typeface="+mn-ea"/>
                <a:cs typeface="+mn-cs"/>
              </a:defRPr>
            </a:lvl6pPr>
            <a:lvl7pPr marL="3840480" algn="l" defTabSz="1280160" rtl="0" eaLnBrk="1" latinLnBrk="0" hangingPunct="1">
              <a:defRPr sz="2500" kern="1200">
                <a:solidFill>
                  <a:schemeClr val="tx1"/>
                </a:solidFill>
                <a:latin typeface="+mn-lt"/>
                <a:ea typeface="+mn-ea"/>
                <a:cs typeface="+mn-cs"/>
              </a:defRPr>
            </a:lvl7pPr>
            <a:lvl8pPr marL="4480560" algn="l" defTabSz="1280160" rtl="0" eaLnBrk="1" latinLnBrk="0" hangingPunct="1">
              <a:defRPr sz="2500" kern="1200">
                <a:solidFill>
                  <a:schemeClr val="tx1"/>
                </a:solidFill>
                <a:latin typeface="+mn-lt"/>
                <a:ea typeface="+mn-ea"/>
                <a:cs typeface="+mn-cs"/>
              </a:defRPr>
            </a:lvl8pPr>
            <a:lvl9pPr marL="5120640" algn="l" defTabSz="1280160" rtl="0" eaLnBrk="1" latinLnBrk="0" hangingPunct="1">
              <a:defRPr sz="2500" kern="1200">
                <a:solidFill>
                  <a:schemeClr val="tx1"/>
                </a:solidFill>
                <a:latin typeface="+mn-lt"/>
                <a:ea typeface="+mn-ea"/>
                <a:cs typeface="+mn-cs"/>
              </a:defRPr>
            </a:lvl9pPr>
          </a:lstStyle>
          <a:p>
            <a:r>
              <a:rPr lang="de-DE" sz="1500" dirty="0"/>
              <a:t>Stand </a:t>
            </a:r>
            <a:fld id="{6365542F-69FC-4D44-9D75-A73ED652EBB9}" type="datetime1">
              <a:rPr lang="de-DE" sz="1500" smtClean="0"/>
              <a:pPr/>
              <a:t>11.05.2026</a:t>
            </a:fld>
            <a:endParaRPr lang="de-DE" sz="1500" dirty="0"/>
          </a:p>
        </p:txBody>
      </p:sp>
    </p:spTree>
    <p:extLst>
      <p:ext uri="{BB962C8B-B14F-4D97-AF65-F5344CB8AC3E}">
        <p14:creationId xmlns:p14="http://schemas.microsoft.com/office/powerpoint/2010/main" val="3549450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lvl="0"/>
            <a:r>
              <a:rPr lang="de-DE" sz="2400" dirty="0">
                <a:latin typeface="Encode Sans Condensed" panose="020B0604020202020204" charset="0"/>
              </a:rPr>
              <a:t>2. Falls Sie das Angebot nutzen: Wie zufrieden sind Sie insgesamt mit dem Angebot? </a:t>
            </a:r>
          </a:p>
        </p:txBody>
      </p:sp>
      <p:sp>
        <p:nvSpPr>
          <p:cNvPr id="4" name="Foliennummernplatzhalter 3"/>
          <p:cNvSpPr>
            <a:spLocks noGrp="1"/>
          </p:cNvSpPr>
          <p:nvPr>
            <p:ph type="sldNum" sz="quarter" idx="4"/>
          </p:nvPr>
        </p:nvSpPr>
        <p:spPr>
          <a:xfrm>
            <a:off x="9709025" y="9090026"/>
            <a:ext cx="2987040" cy="511175"/>
          </a:xfrm>
        </p:spPr>
        <p:txBody>
          <a:bodyPr/>
          <a:lstStyle/>
          <a:p>
            <a:fld id="{8C73BB58-2DBF-41C0-8527-650A8B530627}" type="slidenum">
              <a:rPr lang="de-DE" smtClean="0"/>
              <a:pPr/>
              <a:t>4</a:t>
            </a:fld>
            <a:endParaRPr lang="de-DE" dirty="0"/>
          </a:p>
        </p:txBody>
      </p:sp>
      <p:sp>
        <p:nvSpPr>
          <p:cNvPr id="7" name="Datumsplatzhalter 3"/>
          <p:cNvSpPr txBox="1">
            <a:spLocks/>
          </p:cNvSpPr>
          <p:nvPr/>
        </p:nvSpPr>
        <p:spPr>
          <a:xfrm>
            <a:off x="0" y="9217024"/>
            <a:ext cx="2987040" cy="408112"/>
          </a:xfrm>
          <a:prstGeom prst="rect">
            <a:avLst/>
          </a:prstGeom>
        </p:spPr>
        <p:txBody>
          <a:bodyPr vert="horz" lIns="128016" tIns="64008" rIns="128016" bIns="64008" rtlCol="0" anchor="ctr"/>
          <a:lstStyle>
            <a:defPPr>
              <a:defRPr lang="de-DE"/>
            </a:defPPr>
            <a:lvl1pPr marL="0" algn="l" defTabSz="1280160" rtl="0" eaLnBrk="1" latinLnBrk="0" hangingPunct="1">
              <a:defRPr sz="1700" kern="1200">
                <a:solidFill>
                  <a:schemeClr val="tx1">
                    <a:tint val="75000"/>
                  </a:schemeClr>
                </a:solidFill>
                <a:latin typeface="+mn-lt"/>
                <a:ea typeface="+mn-ea"/>
                <a:cs typeface="+mn-cs"/>
              </a:defRPr>
            </a:lvl1pPr>
            <a:lvl2pPr marL="640080" algn="l" defTabSz="1280160" rtl="0" eaLnBrk="1" latinLnBrk="0" hangingPunct="1">
              <a:defRPr sz="2500" kern="1200">
                <a:solidFill>
                  <a:schemeClr val="tx1"/>
                </a:solidFill>
                <a:latin typeface="+mn-lt"/>
                <a:ea typeface="+mn-ea"/>
                <a:cs typeface="+mn-cs"/>
              </a:defRPr>
            </a:lvl2pPr>
            <a:lvl3pPr marL="1280160" algn="l" defTabSz="1280160" rtl="0" eaLnBrk="1" latinLnBrk="0" hangingPunct="1">
              <a:defRPr sz="2500" kern="1200">
                <a:solidFill>
                  <a:schemeClr val="tx1"/>
                </a:solidFill>
                <a:latin typeface="+mn-lt"/>
                <a:ea typeface="+mn-ea"/>
                <a:cs typeface="+mn-cs"/>
              </a:defRPr>
            </a:lvl3pPr>
            <a:lvl4pPr marL="1920240" algn="l" defTabSz="1280160" rtl="0" eaLnBrk="1" latinLnBrk="0" hangingPunct="1">
              <a:defRPr sz="2500" kern="1200">
                <a:solidFill>
                  <a:schemeClr val="tx1"/>
                </a:solidFill>
                <a:latin typeface="+mn-lt"/>
                <a:ea typeface="+mn-ea"/>
                <a:cs typeface="+mn-cs"/>
              </a:defRPr>
            </a:lvl4pPr>
            <a:lvl5pPr marL="2560320" algn="l" defTabSz="1280160" rtl="0" eaLnBrk="1" latinLnBrk="0" hangingPunct="1">
              <a:defRPr sz="2500" kern="1200">
                <a:solidFill>
                  <a:schemeClr val="tx1"/>
                </a:solidFill>
                <a:latin typeface="+mn-lt"/>
                <a:ea typeface="+mn-ea"/>
                <a:cs typeface="+mn-cs"/>
              </a:defRPr>
            </a:lvl5pPr>
            <a:lvl6pPr marL="3200400" algn="l" defTabSz="1280160" rtl="0" eaLnBrk="1" latinLnBrk="0" hangingPunct="1">
              <a:defRPr sz="2500" kern="1200">
                <a:solidFill>
                  <a:schemeClr val="tx1"/>
                </a:solidFill>
                <a:latin typeface="+mn-lt"/>
                <a:ea typeface="+mn-ea"/>
                <a:cs typeface="+mn-cs"/>
              </a:defRPr>
            </a:lvl6pPr>
            <a:lvl7pPr marL="3840480" algn="l" defTabSz="1280160" rtl="0" eaLnBrk="1" latinLnBrk="0" hangingPunct="1">
              <a:defRPr sz="2500" kern="1200">
                <a:solidFill>
                  <a:schemeClr val="tx1"/>
                </a:solidFill>
                <a:latin typeface="+mn-lt"/>
                <a:ea typeface="+mn-ea"/>
                <a:cs typeface="+mn-cs"/>
              </a:defRPr>
            </a:lvl7pPr>
            <a:lvl8pPr marL="4480560" algn="l" defTabSz="1280160" rtl="0" eaLnBrk="1" latinLnBrk="0" hangingPunct="1">
              <a:defRPr sz="2500" kern="1200">
                <a:solidFill>
                  <a:schemeClr val="tx1"/>
                </a:solidFill>
                <a:latin typeface="+mn-lt"/>
                <a:ea typeface="+mn-ea"/>
                <a:cs typeface="+mn-cs"/>
              </a:defRPr>
            </a:lvl8pPr>
            <a:lvl9pPr marL="5120640" algn="l" defTabSz="1280160" rtl="0" eaLnBrk="1" latinLnBrk="0" hangingPunct="1">
              <a:defRPr sz="2500" kern="1200">
                <a:solidFill>
                  <a:schemeClr val="tx1"/>
                </a:solidFill>
                <a:latin typeface="+mn-lt"/>
                <a:ea typeface="+mn-ea"/>
                <a:cs typeface="+mn-cs"/>
              </a:defRPr>
            </a:lvl9pPr>
          </a:lstStyle>
          <a:p>
            <a:r>
              <a:rPr lang="de-DE" sz="1500" dirty="0"/>
              <a:t>Stand </a:t>
            </a:r>
            <a:fld id="{6365542F-69FC-4D44-9D75-A73ED652EBB9}" type="datetime1">
              <a:rPr lang="de-DE" sz="1500" smtClean="0"/>
              <a:pPr/>
              <a:t>11.05.2026</a:t>
            </a:fld>
            <a:endParaRPr lang="de-DE" sz="1500" dirty="0"/>
          </a:p>
        </p:txBody>
      </p:sp>
      <p:sp>
        <p:nvSpPr>
          <p:cNvPr id="6" name="Inhaltsplatzhalter 5"/>
          <p:cNvSpPr>
            <a:spLocks noGrp="1"/>
          </p:cNvSpPr>
          <p:nvPr>
            <p:ph idx="1"/>
          </p:nvPr>
        </p:nvSpPr>
        <p:spPr>
          <a:xfrm>
            <a:off x="635898" y="1330263"/>
            <a:ext cx="11521440" cy="7743193"/>
          </a:xfrm>
        </p:spPr>
        <p:txBody>
          <a:bodyPr>
            <a:normAutofit/>
          </a:bodyPr>
          <a:lstStyle/>
          <a:p>
            <a:endParaRPr lang="de-DE" sz="1200" dirty="0">
              <a:hlinkClick r:id="rId3" action="ppaction://hlinkfile"/>
            </a:endParaRPr>
          </a:p>
          <a:p>
            <a:endParaRPr lang="de-DE" sz="1200" dirty="0">
              <a:hlinkClick r:id="rId3" action="ppaction://hlinkfile"/>
            </a:endParaRPr>
          </a:p>
          <a:p>
            <a:endParaRPr lang="de-DE" sz="1200" dirty="0">
              <a:hlinkClick r:id="rId3" action="ppaction://hlinkfile"/>
            </a:endParaRPr>
          </a:p>
          <a:p>
            <a:endParaRPr lang="de-DE" sz="1200" dirty="0">
              <a:hlinkClick r:id="rId3" action="ppaction://hlinkfile"/>
            </a:endParaRPr>
          </a:p>
          <a:p>
            <a:endParaRPr lang="de-DE" sz="1200" dirty="0">
              <a:hlinkClick r:id="rId3" action="ppaction://hlinkfile"/>
            </a:endParaRPr>
          </a:p>
          <a:p>
            <a:endParaRPr lang="de-DE" sz="1200" dirty="0">
              <a:hlinkClick r:id="rId3" action="ppaction://hlinkfile"/>
            </a:endParaRPr>
          </a:p>
          <a:p>
            <a:endParaRPr lang="de-DE" sz="1200" dirty="0">
              <a:hlinkClick r:id="rId3" action="ppaction://hlinkfile"/>
            </a:endParaRPr>
          </a:p>
          <a:p>
            <a:endParaRPr lang="de-DE" sz="1200" dirty="0">
              <a:hlinkClick r:id="rId3" action="ppaction://hlinkfile"/>
            </a:endParaRPr>
          </a:p>
          <a:p>
            <a:endParaRPr lang="de-DE" sz="1200" dirty="0">
              <a:hlinkClick r:id="rId3" action="ppaction://hlinkfile"/>
            </a:endParaRPr>
          </a:p>
          <a:p>
            <a:endParaRPr lang="de-DE" sz="1200" dirty="0">
              <a:hlinkClick r:id="rId3" action="ppaction://hlinkfile"/>
            </a:endParaRPr>
          </a:p>
          <a:p>
            <a:endParaRPr lang="de-DE" sz="1200" dirty="0">
              <a:hlinkClick r:id="rId3" action="ppaction://hlinkfile"/>
            </a:endParaRPr>
          </a:p>
          <a:p>
            <a:endParaRPr lang="de-DE" sz="1200" dirty="0">
              <a:hlinkClick r:id="rId3" action="ppaction://hlinkfile"/>
            </a:endParaRPr>
          </a:p>
          <a:p>
            <a:endParaRPr lang="de-DE" sz="1200" dirty="0">
              <a:hlinkClick r:id="rId3" action="ppaction://hlinkfile"/>
            </a:endParaRPr>
          </a:p>
          <a:p>
            <a:endParaRPr lang="de-DE" sz="1200" dirty="0">
              <a:hlinkClick r:id="rId3" action="ppaction://hlinkfile"/>
            </a:endParaRPr>
          </a:p>
          <a:p>
            <a:endParaRPr lang="de-DE" sz="1200" dirty="0">
              <a:hlinkClick r:id="rId3" action="ppaction://hlinkfile"/>
            </a:endParaRPr>
          </a:p>
          <a:p>
            <a:endParaRPr lang="de-DE" sz="1200" dirty="0">
              <a:hlinkClick r:id="rId3" action="ppaction://hlinkfile"/>
            </a:endParaRPr>
          </a:p>
          <a:p>
            <a:endParaRPr lang="de-DE" sz="1200" dirty="0">
              <a:hlinkClick r:id="rId3" action="ppaction://hlinkfile"/>
            </a:endParaRPr>
          </a:p>
          <a:p>
            <a:endParaRPr lang="de-DE" sz="1200" dirty="0">
              <a:hlinkClick r:id="rId3" action="ppaction://hlinkfile"/>
            </a:endParaRPr>
          </a:p>
          <a:p>
            <a:endParaRPr lang="de-DE" sz="1200" dirty="0">
              <a:hlinkClick r:id="rId3" action="ppaction://hlinkfile"/>
            </a:endParaRPr>
          </a:p>
          <a:p>
            <a:endParaRPr lang="de-DE" sz="1200" dirty="0">
              <a:hlinkClick r:id="rId3" action="ppaction://hlinkfile"/>
            </a:endParaRPr>
          </a:p>
          <a:p>
            <a:endParaRPr lang="de-DE" sz="1200" dirty="0">
              <a:hlinkClick r:id="rId3" action="ppaction://hlinkfile"/>
            </a:endParaRPr>
          </a:p>
          <a:p>
            <a:endParaRPr lang="de-DE" sz="1200" dirty="0">
              <a:hlinkClick r:id="rId3" action="ppaction://hlinkfile"/>
            </a:endParaRPr>
          </a:p>
          <a:p>
            <a:endParaRPr lang="de-DE" sz="1200" dirty="0">
              <a:hlinkClick r:id="rId3" action="ppaction://hlinkfile"/>
            </a:endParaRPr>
          </a:p>
          <a:p>
            <a:endParaRPr lang="de-DE" sz="1200" dirty="0">
              <a:hlinkClick r:id="rId3" action="ppaction://hlinkfile"/>
            </a:endParaRPr>
          </a:p>
          <a:p>
            <a:endParaRPr lang="de-DE" sz="1200" dirty="0">
              <a:hlinkClick r:id="rId3" action="ppaction://hlinkfile"/>
            </a:endParaRPr>
          </a:p>
          <a:p>
            <a:endParaRPr lang="de-DE" sz="1200" dirty="0">
              <a:hlinkClick r:id="rId3" action="ppaction://hlinkfile"/>
            </a:endParaRPr>
          </a:p>
          <a:p>
            <a:endParaRPr lang="de-DE" sz="1200" dirty="0">
              <a:hlinkClick r:id="rId3" action="ppaction://hlinkfile"/>
            </a:endParaRPr>
          </a:p>
          <a:p>
            <a:endParaRPr lang="de-DE" sz="1200" dirty="0">
              <a:hlinkClick r:id="rId3" action="ppaction://hlinkfile"/>
            </a:endParaRPr>
          </a:p>
          <a:p>
            <a:endParaRPr lang="de-DE" sz="1200" dirty="0">
              <a:hlinkClick r:id="rId3" action="ppaction://hlinkfile"/>
            </a:endParaRPr>
          </a:p>
          <a:p>
            <a:endParaRPr lang="de-DE" sz="1200" dirty="0">
              <a:hlinkClick r:id="rId3" action="ppaction://hlinkfile"/>
            </a:endParaRPr>
          </a:p>
          <a:p>
            <a:endParaRPr lang="de-DE" sz="1200" dirty="0">
              <a:hlinkClick r:id="rId3" action="ppaction://hlinkfile"/>
            </a:endParaRPr>
          </a:p>
          <a:p>
            <a:endParaRPr lang="de-DE" sz="1200" dirty="0">
              <a:hlinkClick r:id="rId3" action="ppaction://hlinkfile"/>
            </a:endParaRPr>
          </a:p>
        </p:txBody>
      </p:sp>
      <p:graphicFrame>
        <p:nvGraphicFramePr>
          <p:cNvPr id="8" name="Diagramm 7">
            <a:extLst>
              <a:ext uri="{FF2B5EF4-FFF2-40B4-BE49-F238E27FC236}">
                <a16:creationId xmlns:a16="http://schemas.microsoft.com/office/drawing/2014/main" id="{33194270-9803-8380-D050-DA8E46694CC3}"/>
              </a:ext>
            </a:extLst>
          </p:cNvPr>
          <p:cNvGraphicFramePr/>
          <p:nvPr>
            <p:extLst>
              <p:ext uri="{D42A27DB-BD31-4B8C-83A1-F6EECF244321}">
                <p14:modId xmlns:p14="http://schemas.microsoft.com/office/powerpoint/2010/main" val="221945376"/>
              </p:ext>
            </p:extLst>
          </p:nvPr>
        </p:nvGraphicFramePr>
        <p:xfrm>
          <a:off x="2133600" y="1955800"/>
          <a:ext cx="8534400" cy="56896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Inhaltsplatzhalter 7">
            <a:extLst>
              <a:ext uri="{FF2B5EF4-FFF2-40B4-BE49-F238E27FC236}">
                <a16:creationId xmlns:a16="http://schemas.microsoft.com/office/drawing/2014/main" id="{283FF3C5-E45B-7542-5C88-1EA4CB6C7CA6}"/>
              </a:ext>
            </a:extLst>
          </p:cNvPr>
          <p:cNvGraphicFramePr>
            <a:graphicFrameLocks/>
          </p:cNvGraphicFramePr>
          <p:nvPr>
            <p:extLst>
              <p:ext uri="{D42A27DB-BD31-4B8C-83A1-F6EECF244321}">
                <p14:modId xmlns:p14="http://schemas.microsoft.com/office/powerpoint/2010/main" val="1682677588"/>
              </p:ext>
            </p:extLst>
          </p:nvPr>
        </p:nvGraphicFramePr>
        <p:xfrm>
          <a:off x="-800000" y="1574641"/>
          <a:ext cx="8964632" cy="7104063"/>
        </p:xfrm>
        <a:graphic>
          <a:graphicData uri="http://schemas.openxmlformats.org/drawingml/2006/chart">
            <c:chart xmlns:c="http://schemas.openxmlformats.org/drawingml/2006/chart" xmlns:r="http://schemas.openxmlformats.org/officeDocument/2006/relationships" r:id="rId5"/>
          </a:graphicData>
        </a:graphic>
      </p:graphicFrame>
      <p:sp>
        <p:nvSpPr>
          <p:cNvPr id="11" name="Textfeld 10">
            <a:extLst>
              <a:ext uri="{FF2B5EF4-FFF2-40B4-BE49-F238E27FC236}">
                <a16:creationId xmlns:a16="http://schemas.microsoft.com/office/drawing/2014/main" id="{6340E4F9-AB21-682B-4B4D-D884D8CFADBC}"/>
              </a:ext>
            </a:extLst>
          </p:cNvPr>
          <p:cNvSpPr txBox="1"/>
          <p:nvPr/>
        </p:nvSpPr>
        <p:spPr>
          <a:xfrm>
            <a:off x="7546308" y="2690631"/>
            <a:ext cx="4536504" cy="4219938"/>
          </a:xfrm>
          <a:prstGeom prst="rect">
            <a:avLst/>
          </a:prstGeom>
          <a:noFill/>
        </p:spPr>
        <p:txBody>
          <a:bodyPr wrap="square" rtlCol="0">
            <a:spAutoFit/>
          </a:bodyPr>
          <a:lstStyle/>
          <a:p>
            <a:pPr lvl="0">
              <a:lnSpc>
                <a:spcPct val="107000"/>
              </a:lnSpc>
              <a:buSzPts val="1000"/>
              <a:tabLst>
                <a:tab pos="457200" algn="l"/>
              </a:tabLst>
            </a:pPr>
            <a:r>
              <a:rPr lang="de-DE" sz="1800" b="1" kern="0" dirty="0">
                <a:latin typeface="Arial" panose="020B0604020202020204" pitchFamily="34" charset="0"/>
                <a:ea typeface="Times New Roman" panose="02020603050405020304" pitchFamily="18" charset="0"/>
                <a:cs typeface="Arial" panose="020B0604020202020204" pitchFamily="34" charset="0"/>
              </a:rPr>
              <a:t>32 Antworten: </a:t>
            </a:r>
          </a:p>
          <a:p>
            <a:pPr lvl="0">
              <a:lnSpc>
                <a:spcPct val="107000"/>
              </a:lnSpc>
              <a:buSzPts val="1000"/>
              <a:tabLst>
                <a:tab pos="457200" algn="l"/>
              </a:tabLst>
            </a:pPr>
            <a:endParaRPr lang="de-DE" sz="1800" kern="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nSpc>
                <a:spcPct val="107000"/>
              </a:lnSpc>
              <a:buSzPts val="1000"/>
              <a:buFont typeface="Symbol" panose="05050102010706020507" pitchFamily="18" charset="2"/>
              <a:buChar char=""/>
              <a:tabLst>
                <a:tab pos="457200" algn="l"/>
              </a:tabLst>
            </a:pPr>
            <a:r>
              <a:rPr lang="de-DE" sz="1800" kern="0" dirty="0">
                <a:effectLst/>
                <a:latin typeface="Arial" panose="020B0604020202020204" pitchFamily="34" charset="0"/>
                <a:ea typeface="Times New Roman" panose="02020603050405020304" pitchFamily="18" charset="0"/>
                <a:cs typeface="Arial" panose="020B0604020202020204" pitchFamily="34" charset="0"/>
              </a:rPr>
              <a:t>unzufrieden</a:t>
            </a:r>
          </a:p>
          <a:p>
            <a:pPr marL="285750" lvl="0" indent="-285750">
              <a:lnSpc>
                <a:spcPct val="107000"/>
              </a:lnSpc>
              <a:buSzPts val="1000"/>
              <a:buFont typeface="Wingdings" panose="05000000000000000000" pitchFamily="2" charset="2"/>
              <a:buChar char="è"/>
              <a:tabLst>
                <a:tab pos="457200" algn="l"/>
              </a:tabLst>
            </a:pPr>
            <a:r>
              <a:rPr lang="de-DE" sz="1800" kern="0" dirty="0">
                <a:latin typeface="Arial" panose="020B0604020202020204" pitchFamily="34" charset="0"/>
                <a:ea typeface="Aptos" panose="020B0004020202020204" pitchFamily="34" charset="0"/>
                <a:cs typeface="Arial" panose="020B0604020202020204" pitchFamily="34" charset="0"/>
              </a:rPr>
              <a:t>6,25 %</a:t>
            </a:r>
          </a:p>
          <a:p>
            <a:pPr lvl="0">
              <a:lnSpc>
                <a:spcPct val="107000"/>
              </a:lnSpc>
              <a:buSzPts val="1000"/>
              <a:tabLst>
                <a:tab pos="457200" algn="l"/>
              </a:tabLst>
            </a:pPr>
            <a:endParaRPr lang="de-DE" sz="1800" kern="100" dirty="0">
              <a:effectLst/>
              <a:latin typeface="Arial" panose="020B06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de-DE" sz="1800" kern="0" dirty="0">
                <a:latin typeface="Arial" panose="020B0604020202020204" pitchFamily="34" charset="0"/>
                <a:ea typeface="Times New Roman" panose="02020603050405020304" pitchFamily="18" charset="0"/>
                <a:cs typeface="Arial" panose="020B0604020202020204" pitchFamily="34" charset="0"/>
              </a:rPr>
              <a:t>t</a:t>
            </a:r>
            <a:r>
              <a:rPr lang="de-DE" sz="1800" kern="0" dirty="0">
                <a:effectLst/>
                <a:latin typeface="Arial" panose="020B0604020202020204" pitchFamily="34" charset="0"/>
                <a:ea typeface="Times New Roman" panose="02020603050405020304" pitchFamily="18" charset="0"/>
                <a:cs typeface="Arial" panose="020B0604020202020204" pitchFamily="34" charset="0"/>
              </a:rPr>
              <a:t>eils / teils</a:t>
            </a:r>
          </a:p>
          <a:p>
            <a:pPr marL="285750" lvl="0" indent="-285750">
              <a:lnSpc>
                <a:spcPct val="107000"/>
              </a:lnSpc>
              <a:buSzPts val="1000"/>
              <a:buFont typeface="Wingdings" panose="05000000000000000000" pitchFamily="2" charset="2"/>
              <a:buChar char="è"/>
              <a:tabLst>
                <a:tab pos="457200" algn="l"/>
              </a:tabLst>
            </a:pPr>
            <a:r>
              <a:rPr lang="de-DE" sz="1800" kern="0" dirty="0">
                <a:latin typeface="Arial" panose="020B0604020202020204" pitchFamily="34" charset="0"/>
                <a:ea typeface="Aptos" panose="020B0004020202020204" pitchFamily="34" charset="0"/>
                <a:cs typeface="Arial" panose="020B0604020202020204" pitchFamily="34" charset="0"/>
              </a:rPr>
              <a:t>40,62 %</a:t>
            </a:r>
          </a:p>
          <a:p>
            <a:pPr lvl="0">
              <a:lnSpc>
                <a:spcPct val="107000"/>
              </a:lnSpc>
              <a:buSzPts val="1000"/>
              <a:tabLst>
                <a:tab pos="457200" algn="l"/>
              </a:tabLst>
            </a:pPr>
            <a:endParaRPr lang="de-DE" sz="1800" kern="100" dirty="0">
              <a:effectLst/>
              <a:latin typeface="Arial" panose="020B06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de-DE" sz="1800" kern="0" dirty="0">
                <a:effectLst/>
                <a:latin typeface="Arial" panose="020B0604020202020204" pitchFamily="34" charset="0"/>
                <a:ea typeface="Times New Roman" panose="02020603050405020304" pitchFamily="18" charset="0"/>
                <a:cs typeface="Arial" panose="020B0604020202020204" pitchFamily="34" charset="0"/>
              </a:rPr>
              <a:t>zufrieden</a:t>
            </a:r>
          </a:p>
          <a:p>
            <a:pPr marL="285750" lvl="0" indent="-285750">
              <a:lnSpc>
                <a:spcPct val="107000"/>
              </a:lnSpc>
              <a:buSzPts val="1000"/>
              <a:buFont typeface="Wingdings" panose="05000000000000000000" pitchFamily="2" charset="2"/>
              <a:buChar char="è"/>
              <a:tabLst>
                <a:tab pos="457200" algn="l"/>
              </a:tabLst>
            </a:pPr>
            <a:r>
              <a:rPr lang="de-DE" sz="1800" kern="0" dirty="0">
                <a:latin typeface="Arial" panose="020B0604020202020204" pitchFamily="34" charset="0"/>
                <a:ea typeface="Aptos" panose="020B0004020202020204" pitchFamily="34" charset="0"/>
                <a:cs typeface="Arial" panose="020B0604020202020204" pitchFamily="34" charset="0"/>
              </a:rPr>
              <a:t>37,50 %</a:t>
            </a:r>
          </a:p>
          <a:p>
            <a:pPr marL="285750" lvl="0" indent="-285750">
              <a:lnSpc>
                <a:spcPct val="107000"/>
              </a:lnSpc>
              <a:buSzPts val="1000"/>
              <a:buFont typeface="Wingdings" panose="05000000000000000000" pitchFamily="2" charset="2"/>
              <a:buChar char="è"/>
              <a:tabLst>
                <a:tab pos="457200" algn="l"/>
              </a:tabLst>
            </a:pPr>
            <a:endParaRPr lang="de-DE" sz="1800" kern="0" dirty="0">
              <a:latin typeface="Arial" panose="020B0604020202020204" pitchFamily="34" charset="0"/>
              <a:ea typeface="Aptos" panose="020B0004020202020204" pitchFamily="34" charset="0"/>
              <a:cs typeface="Arial" panose="020B0604020202020204" pitchFamily="34" charset="0"/>
            </a:endParaRPr>
          </a:p>
          <a:p>
            <a:pPr marL="342900" lvl="0" indent="-342900">
              <a:lnSpc>
                <a:spcPct val="107000"/>
              </a:lnSpc>
              <a:buSzPts val="1000"/>
              <a:buFont typeface="Symbol" panose="05050102010706020507" pitchFamily="18" charset="2"/>
              <a:buChar char=""/>
              <a:tabLst>
                <a:tab pos="457200" algn="l"/>
              </a:tabLst>
            </a:pPr>
            <a:r>
              <a:rPr lang="de-DE" sz="1800" kern="0" dirty="0">
                <a:effectLst/>
                <a:latin typeface="Arial" panose="020B0604020202020204" pitchFamily="34" charset="0"/>
                <a:ea typeface="Times New Roman" panose="02020603050405020304" pitchFamily="18" charset="0"/>
                <a:cs typeface="Arial" panose="020B0604020202020204" pitchFamily="34" charset="0"/>
              </a:rPr>
              <a:t>Sehr zufrieden</a:t>
            </a:r>
          </a:p>
          <a:p>
            <a:pPr marL="285750" lvl="0" indent="-285750">
              <a:lnSpc>
                <a:spcPct val="107000"/>
              </a:lnSpc>
              <a:buSzPts val="1000"/>
              <a:buFont typeface="Wingdings" panose="05000000000000000000" pitchFamily="2" charset="2"/>
              <a:buChar char="è"/>
              <a:tabLst>
                <a:tab pos="457200" algn="l"/>
              </a:tabLst>
            </a:pPr>
            <a:r>
              <a:rPr lang="de-DE" sz="1800" kern="0" dirty="0">
                <a:latin typeface="Arial" panose="020B0604020202020204" pitchFamily="34" charset="0"/>
                <a:ea typeface="Aptos" panose="020B0004020202020204" pitchFamily="34" charset="0"/>
                <a:cs typeface="Arial" panose="020B0604020202020204" pitchFamily="34" charset="0"/>
              </a:rPr>
              <a:t>15,62 %</a:t>
            </a:r>
          </a:p>
          <a:p>
            <a:pPr marL="285750" lvl="0" indent="-285750">
              <a:lnSpc>
                <a:spcPct val="107000"/>
              </a:lnSpc>
              <a:buSzPts val="1000"/>
              <a:buFont typeface="Wingdings" panose="05000000000000000000" pitchFamily="2" charset="2"/>
              <a:buChar char="è"/>
              <a:tabLst>
                <a:tab pos="457200" algn="l"/>
              </a:tabLst>
            </a:pPr>
            <a:endParaRPr lang="de-DE" sz="1800" kern="0" dirty="0">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3870620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400" dirty="0">
                <a:latin typeface="Encode Sans Condensed" panose="020B0604020202020204" charset="0"/>
              </a:rPr>
              <a:t>3. </a:t>
            </a:r>
            <a:r>
              <a:rPr lang="de-DE" sz="2400" i="0" u="none" strike="noStrike" baseline="0" dirty="0">
                <a:latin typeface="Encode Sans Condensed" panose="020B0604020202020204" charset="0"/>
              </a:rPr>
              <a:t>Warum nutzen Sie das Angebot nicht oder nur selten? (Mehrfachnennungen möglich)</a:t>
            </a:r>
            <a:endParaRPr lang="de-DE" sz="2400" dirty="0">
              <a:latin typeface="Encode Sans Condensed" panose="020B0604020202020204" charset="0"/>
            </a:endParaRPr>
          </a:p>
        </p:txBody>
      </p:sp>
      <p:sp>
        <p:nvSpPr>
          <p:cNvPr id="4" name="Foliennummernplatzhalter 3"/>
          <p:cNvSpPr>
            <a:spLocks noGrp="1"/>
          </p:cNvSpPr>
          <p:nvPr>
            <p:ph type="sldNum" sz="quarter" idx="4"/>
          </p:nvPr>
        </p:nvSpPr>
        <p:spPr>
          <a:xfrm>
            <a:off x="9709025" y="9090026"/>
            <a:ext cx="2987040" cy="511175"/>
          </a:xfrm>
        </p:spPr>
        <p:txBody>
          <a:bodyPr/>
          <a:lstStyle/>
          <a:p>
            <a:fld id="{8C73BB58-2DBF-41C0-8527-650A8B530627}" type="slidenum">
              <a:rPr lang="de-DE" smtClean="0"/>
              <a:pPr/>
              <a:t>5</a:t>
            </a:fld>
            <a:endParaRPr lang="de-DE" dirty="0"/>
          </a:p>
        </p:txBody>
      </p:sp>
      <p:sp>
        <p:nvSpPr>
          <p:cNvPr id="7" name="Datumsplatzhalter 3"/>
          <p:cNvSpPr txBox="1">
            <a:spLocks/>
          </p:cNvSpPr>
          <p:nvPr/>
        </p:nvSpPr>
        <p:spPr>
          <a:xfrm>
            <a:off x="0" y="9217024"/>
            <a:ext cx="2987040" cy="408112"/>
          </a:xfrm>
          <a:prstGeom prst="rect">
            <a:avLst/>
          </a:prstGeom>
        </p:spPr>
        <p:txBody>
          <a:bodyPr vert="horz" lIns="128016" tIns="64008" rIns="128016" bIns="64008" rtlCol="0" anchor="ctr"/>
          <a:lstStyle>
            <a:defPPr>
              <a:defRPr lang="de-DE"/>
            </a:defPPr>
            <a:lvl1pPr marL="0" algn="l" defTabSz="1280160" rtl="0" eaLnBrk="1" latinLnBrk="0" hangingPunct="1">
              <a:defRPr sz="1700" kern="1200">
                <a:solidFill>
                  <a:schemeClr val="tx1">
                    <a:tint val="75000"/>
                  </a:schemeClr>
                </a:solidFill>
                <a:latin typeface="+mn-lt"/>
                <a:ea typeface="+mn-ea"/>
                <a:cs typeface="+mn-cs"/>
              </a:defRPr>
            </a:lvl1pPr>
            <a:lvl2pPr marL="640080" algn="l" defTabSz="1280160" rtl="0" eaLnBrk="1" latinLnBrk="0" hangingPunct="1">
              <a:defRPr sz="2500" kern="1200">
                <a:solidFill>
                  <a:schemeClr val="tx1"/>
                </a:solidFill>
                <a:latin typeface="+mn-lt"/>
                <a:ea typeface="+mn-ea"/>
                <a:cs typeface="+mn-cs"/>
              </a:defRPr>
            </a:lvl2pPr>
            <a:lvl3pPr marL="1280160" algn="l" defTabSz="1280160" rtl="0" eaLnBrk="1" latinLnBrk="0" hangingPunct="1">
              <a:defRPr sz="2500" kern="1200">
                <a:solidFill>
                  <a:schemeClr val="tx1"/>
                </a:solidFill>
                <a:latin typeface="+mn-lt"/>
                <a:ea typeface="+mn-ea"/>
                <a:cs typeface="+mn-cs"/>
              </a:defRPr>
            </a:lvl3pPr>
            <a:lvl4pPr marL="1920240" algn="l" defTabSz="1280160" rtl="0" eaLnBrk="1" latinLnBrk="0" hangingPunct="1">
              <a:defRPr sz="2500" kern="1200">
                <a:solidFill>
                  <a:schemeClr val="tx1"/>
                </a:solidFill>
                <a:latin typeface="+mn-lt"/>
                <a:ea typeface="+mn-ea"/>
                <a:cs typeface="+mn-cs"/>
              </a:defRPr>
            </a:lvl4pPr>
            <a:lvl5pPr marL="2560320" algn="l" defTabSz="1280160" rtl="0" eaLnBrk="1" latinLnBrk="0" hangingPunct="1">
              <a:defRPr sz="2500" kern="1200">
                <a:solidFill>
                  <a:schemeClr val="tx1"/>
                </a:solidFill>
                <a:latin typeface="+mn-lt"/>
                <a:ea typeface="+mn-ea"/>
                <a:cs typeface="+mn-cs"/>
              </a:defRPr>
            </a:lvl5pPr>
            <a:lvl6pPr marL="3200400" algn="l" defTabSz="1280160" rtl="0" eaLnBrk="1" latinLnBrk="0" hangingPunct="1">
              <a:defRPr sz="2500" kern="1200">
                <a:solidFill>
                  <a:schemeClr val="tx1"/>
                </a:solidFill>
                <a:latin typeface="+mn-lt"/>
                <a:ea typeface="+mn-ea"/>
                <a:cs typeface="+mn-cs"/>
              </a:defRPr>
            </a:lvl6pPr>
            <a:lvl7pPr marL="3840480" algn="l" defTabSz="1280160" rtl="0" eaLnBrk="1" latinLnBrk="0" hangingPunct="1">
              <a:defRPr sz="2500" kern="1200">
                <a:solidFill>
                  <a:schemeClr val="tx1"/>
                </a:solidFill>
                <a:latin typeface="+mn-lt"/>
                <a:ea typeface="+mn-ea"/>
                <a:cs typeface="+mn-cs"/>
              </a:defRPr>
            </a:lvl7pPr>
            <a:lvl8pPr marL="4480560" algn="l" defTabSz="1280160" rtl="0" eaLnBrk="1" latinLnBrk="0" hangingPunct="1">
              <a:defRPr sz="2500" kern="1200">
                <a:solidFill>
                  <a:schemeClr val="tx1"/>
                </a:solidFill>
                <a:latin typeface="+mn-lt"/>
                <a:ea typeface="+mn-ea"/>
                <a:cs typeface="+mn-cs"/>
              </a:defRPr>
            </a:lvl8pPr>
            <a:lvl9pPr marL="5120640" algn="l" defTabSz="1280160" rtl="0" eaLnBrk="1" latinLnBrk="0" hangingPunct="1">
              <a:defRPr sz="2500" kern="1200">
                <a:solidFill>
                  <a:schemeClr val="tx1"/>
                </a:solidFill>
                <a:latin typeface="+mn-lt"/>
                <a:ea typeface="+mn-ea"/>
                <a:cs typeface="+mn-cs"/>
              </a:defRPr>
            </a:lvl9pPr>
          </a:lstStyle>
          <a:p>
            <a:r>
              <a:rPr lang="de-DE" sz="1500" dirty="0"/>
              <a:t>Stand </a:t>
            </a:r>
            <a:fld id="{6365542F-69FC-4D44-9D75-A73ED652EBB9}" type="datetime1">
              <a:rPr lang="de-DE" sz="1500" smtClean="0"/>
              <a:pPr/>
              <a:t>11.05.2026</a:t>
            </a:fld>
            <a:endParaRPr lang="de-DE" sz="1500" dirty="0"/>
          </a:p>
        </p:txBody>
      </p:sp>
      <p:sp>
        <p:nvSpPr>
          <p:cNvPr id="8" name="Inhaltsplatzhalter 2"/>
          <p:cNvSpPr txBox="1">
            <a:spLocks/>
          </p:cNvSpPr>
          <p:nvPr/>
        </p:nvSpPr>
        <p:spPr>
          <a:xfrm>
            <a:off x="724074" y="1555680"/>
            <a:ext cx="11353451" cy="7272809"/>
          </a:xfrm>
          <a:prstGeom prst="rect">
            <a:avLst/>
          </a:prstGeom>
        </p:spPr>
        <p:txBody>
          <a:bodyPr vert="horz" lIns="128016" tIns="64008" rIns="128016" bIns="64008" rtlCol="0">
            <a:normAutofit/>
          </a:bodyPr>
          <a:lstStyle>
            <a:lvl1pPr marL="480060" indent="-480060" algn="l" defTabSz="1280160" rtl="0" eaLnBrk="1" latinLnBrk="0" hangingPunct="1">
              <a:spcBef>
                <a:spcPct val="20000"/>
              </a:spcBef>
              <a:buFont typeface="Arial" pitchFamily="34" charset="0"/>
              <a:buChar char="•"/>
              <a:defRPr sz="3100" kern="1200">
                <a:solidFill>
                  <a:schemeClr val="tx1"/>
                </a:solidFill>
                <a:latin typeface="Gill Sans MT" pitchFamily="34" charset="0"/>
                <a:ea typeface="+mn-ea"/>
                <a:cs typeface="+mn-cs"/>
              </a:defRPr>
            </a:lvl1pPr>
            <a:lvl2pPr marL="1040130" indent="-400050" algn="l" defTabSz="1280160" rtl="0" eaLnBrk="1" latinLnBrk="0" hangingPunct="1">
              <a:spcBef>
                <a:spcPct val="20000"/>
              </a:spcBef>
              <a:buFont typeface="Arial" pitchFamily="34" charset="0"/>
              <a:buChar char="–"/>
              <a:defRPr sz="3100" kern="1200">
                <a:solidFill>
                  <a:schemeClr val="tx1"/>
                </a:solidFill>
                <a:latin typeface="Gill Sans MT" pitchFamily="34" charset="0"/>
                <a:ea typeface="+mn-ea"/>
                <a:cs typeface="+mn-cs"/>
              </a:defRPr>
            </a:lvl2pPr>
            <a:lvl3pPr marL="1600200" indent="-320040" algn="l" defTabSz="1280160" rtl="0" eaLnBrk="1" latinLnBrk="0" hangingPunct="1">
              <a:spcBef>
                <a:spcPct val="20000"/>
              </a:spcBef>
              <a:buFont typeface="Arial" pitchFamily="34" charset="0"/>
              <a:buChar char="•"/>
              <a:defRPr sz="3600" kern="1200">
                <a:solidFill>
                  <a:schemeClr val="tx1"/>
                </a:solidFill>
                <a:latin typeface="Gill Sans MT" pitchFamily="34" charset="0"/>
                <a:ea typeface="+mn-ea"/>
                <a:cs typeface="+mn-cs"/>
              </a:defRPr>
            </a:lvl3pPr>
            <a:lvl4pPr marL="2240280" indent="-320040" algn="l" defTabSz="1280160" rtl="0" eaLnBrk="1" latinLnBrk="0" hangingPunct="1">
              <a:spcBef>
                <a:spcPct val="20000"/>
              </a:spcBef>
              <a:buFont typeface="Arial" pitchFamily="34" charset="0"/>
              <a:buChar char="–"/>
              <a:defRPr sz="2800" kern="1200">
                <a:solidFill>
                  <a:schemeClr val="tx1"/>
                </a:solidFill>
                <a:latin typeface="Gill Sans MT" pitchFamily="34" charset="0"/>
                <a:ea typeface="+mn-ea"/>
                <a:cs typeface="+mn-cs"/>
              </a:defRPr>
            </a:lvl4pPr>
            <a:lvl5pPr marL="2880360" indent="-320040" algn="l" defTabSz="1280160" rtl="0" eaLnBrk="1" latinLnBrk="0" hangingPunct="1">
              <a:spcBef>
                <a:spcPct val="20000"/>
              </a:spcBef>
              <a:buFont typeface="Arial" pitchFamily="34" charset="0"/>
              <a:buChar char="»"/>
              <a:defRPr sz="2800" kern="1200">
                <a:solidFill>
                  <a:schemeClr val="tx1"/>
                </a:solidFill>
                <a:latin typeface="Gill Sans MT" pitchFamily="34" charset="0"/>
                <a:ea typeface="+mn-ea"/>
                <a:cs typeface="+mn-cs"/>
              </a:defRPr>
            </a:lvl5pPr>
            <a:lvl6pPr marL="352044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6052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0060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4068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marL="1279525" lvl="4" indent="-1279525">
              <a:spcAft>
                <a:spcPts val="600"/>
              </a:spcAft>
              <a:buFont typeface="Arial" pitchFamily="34" charset="0"/>
              <a:buNone/>
            </a:pPr>
            <a:endParaRPr lang="de-DE" sz="3200" dirty="0"/>
          </a:p>
        </p:txBody>
      </p:sp>
      <p:graphicFrame>
        <p:nvGraphicFramePr>
          <p:cNvPr id="16" name="Inhaltsplatzhalter 15">
            <a:extLst>
              <a:ext uri="{FF2B5EF4-FFF2-40B4-BE49-F238E27FC236}">
                <a16:creationId xmlns:a16="http://schemas.microsoft.com/office/drawing/2014/main" id="{FE23AE32-75F0-67E1-1C9D-C75D66E75CB8}"/>
              </a:ext>
            </a:extLst>
          </p:cNvPr>
          <p:cNvGraphicFramePr>
            <a:graphicFrameLocks noGrp="1"/>
          </p:cNvGraphicFramePr>
          <p:nvPr>
            <p:ph idx="1"/>
            <p:extLst>
              <p:ext uri="{D42A27DB-BD31-4B8C-83A1-F6EECF244321}">
                <p14:modId xmlns:p14="http://schemas.microsoft.com/office/powerpoint/2010/main" val="930455866"/>
              </p:ext>
            </p:extLst>
          </p:nvPr>
        </p:nvGraphicFramePr>
        <p:xfrm>
          <a:off x="639763" y="1473200"/>
          <a:ext cx="11522075" cy="71040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42163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4. Antworten auf „Sonstiges“	</a:t>
            </a:r>
          </a:p>
        </p:txBody>
      </p:sp>
      <p:sp>
        <p:nvSpPr>
          <p:cNvPr id="4" name="Foliennummernplatzhalter 3"/>
          <p:cNvSpPr>
            <a:spLocks noGrp="1"/>
          </p:cNvSpPr>
          <p:nvPr>
            <p:ph type="sldNum" sz="quarter" idx="4"/>
          </p:nvPr>
        </p:nvSpPr>
        <p:spPr>
          <a:xfrm>
            <a:off x="9709025" y="9090026"/>
            <a:ext cx="2987040" cy="511175"/>
          </a:xfrm>
        </p:spPr>
        <p:txBody>
          <a:bodyPr/>
          <a:lstStyle/>
          <a:p>
            <a:fld id="{8C73BB58-2DBF-41C0-8527-650A8B530627}" type="slidenum">
              <a:rPr lang="de-DE" smtClean="0"/>
              <a:pPr/>
              <a:t>6</a:t>
            </a:fld>
            <a:endParaRPr lang="de-DE" dirty="0"/>
          </a:p>
        </p:txBody>
      </p:sp>
      <p:sp>
        <p:nvSpPr>
          <p:cNvPr id="7" name="Datumsplatzhalter 3"/>
          <p:cNvSpPr txBox="1">
            <a:spLocks/>
          </p:cNvSpPr>
          <p:nvPr/>
        </p:nvSpPr>
        <p:spPr>
          <a:xfrm>
            <a:off x="0" y="9217024"/>
            <a:ext cx="2987040" cy="408112"/>
          </a:xfrm>
          <a:prstGeom prst="rect">
            <a:avLst/>
          </a:prstGeom>
        </p:spPr>
        <p:txBody>
          <a:bodyPr vert="horz" lIns="128016" tIns="64008" rIns="128016" bIns="64008" rtlCol="0" anchor="ctr"/>
          <a:lstStyle>
            <a:defPPr>
              <a:defRPr lang="de-DE"/>
            </a:defPPr>
            <a:lvl1pPr marL="0" algn="l" defTabSz="1280160" rtl="0" eaLnBrk="1" latinLnBrk="0" hangingPunct="1">
              <a:defRPr sz="1700" kern="1200">
                <a:solidFill>
                  <a:schemeClr val="tx1">
                    <a:tint val="75000"/>
                  </a:schemeClr>
                </a:solidFill>
                <a:latin typeface="+mn-lt"/>
                <a:ea typeface="+mn-ea"/>
                <a:cs typeface="+mn-cs"/>
              </a:defRPr>
            </a:lvl1pPr>
            <a:lvl2pPr marL="640080" algn="l" defTabSz="1280160" rtl="0" eaLnBrk="1" latinLnBrk="0" hangingPunct="1">
              <a:defRPr sz="2500" kern="1200">
                <a:solidFill>
                  <a:schemeClr val="tx1"/>
                </a:solidFill>
                <a:latin typeface="+mn-lt"/>
                <a:ea typeface="+mn-ea"/>
                <a:cs typeface="+mn-cs"/>
              </a:defRPr>
            </a:lvl2pPr>
            <a:lvl3pPr marL="1280160" algn="l" defTabSz="1280160" rtl="0" eaLnBrk="1" latinLnBrk="0" hangingPunct="1">
              <a:defRPr sz="2500" kern="1200">
                <a:solidFill>
                  <a:schemeClr val="tx1"/>
                </a:solidFill>
                <a:latin typeface="+mn-lt"/>
                <a:ea typeface="+mn-ea"/>
                <a:cs typeface="+mn-cs"/>
              </a:defRPr>
            </a:lvl3pPr>
            <a:lvl4pPr marL="1920240" algn="l" defTabSz="1280160" rtl="0" eaLnBrk="1" latinLnBrk="0" hangingPunct="1">
              <a:defRPr sz="2500" kern="1200">
                <a:solidFill>
                  <a:schemeClr val="tx1"/>
                </a:solidFill>
                <a:latin typeface="+mn-lt"/>
                <a:ea typeface="+mn-ea"/>
                <a:cs typeface="+mn-cs"/>
              </a:defRPr>
            </a:lvl4pPr>
            <a:lvl5pPr marL="2560320" algn="l" defTabSz="1280160" rtl="0" eaLnBrk="1" latinLnBrk="0" hangingPunct="1">
              <a:defRPr sz="2500" kern="1200">
                <a:solidFill>
                  <a:schemeClr val="tx1"/>
                </a:solidFill>
                <a:latin typeface="+mn-lt"/>
                <a:ea typeface="+mn-ea"/>
                <a:cs typeface="+mn-cs"/>
              </a:defRPr>
            </a:lvl5pPr>
            <a:lvl6pPr marL="3200400" algn="l" defTabSz="1280160" rtl="0" eaLnBrk="1" latinLnBrk="0" hangingPunct="1">
              <a:defRPr sz="2500" kern="1200">
                <a:solidFill>
                  <a:schemeClr val="tx1"/>
                </a:solidFill>
                <a:latin typeface="+mn-lt"/>
                <a:ea typeface="+mn-ea"/>
                <a:cs typeface="+mn-cs"/>
              </a:defRPr>
            </a:lvl6pPr>
            <a:lvl7pPr marL="3840480" algn="l" defTabSz="1280160" rtl="0" eaLnBrk="1" latinLnBrk="0" hangingPunct="1">
              <a:defRPr sz="2500" kern="1200">
                <a:solidFill>
                  <a:schemeClr val="tx1"/>
                </a:solidFill>
                <a:latin typeface="+mn-lt"/>
                <a:ea typeface="+mn-ea"/>
                <a:cs typeface="+mn-cs"/>
              </a:defRPr>
            </a:lvl7pPr>
            <a:lvl8pPr marL="4480560" algn="l" defTabSz="1280160" rtl="0" eaLnBrk="1" latinLnBrk="0" hangingPunct="1">
              <a:defRPr sz="2500" kern="1200">
                <a:solidFill>
                  <a:schemeClr val="tx1"/>
                </a:solidFill>
                <a:latin typeface="+mn-lt"/>
                <a:ea typeface="+mn-ea"/>
                <a:cs typeface="+mn-cs"/>
              </a:defRPr>
            </a:lvl8pPr>
            <a:lvl9pPr marL="5120640" algn="l" defTabSz="1280160" rtl="0" eaLnBrk="1" latinLnBrk="0" hangingPunct="1">
              <a:defRPr sz="2500" kern="1200">
                <a:solidFill>
                  <a:schemeClr val="tx1"/>
                </a:solidFill>
                <a:latin typeface="+mn-lt"/>
                <a:ea typeface="+mn-ea"/>
                <a:cs typeface="+mn-cs"/>
              </a:defRPr>
            </a:lvl9pPr>
          </a:lstStyle>
          <a:p>
            <a:r>
              <a:rPr lang="de-DE" sz="1500" dirty="0"/>
              <a:t>Stand </a:t>
            </a:r>
            <a:fld id="{6365542F-69FC-4D44-9D75-A73ED652EBB9}" type="datetime1">
              <a:rPr lang="de-DE" sz="1500" smtClean="0"/>
              <a:pPr/>
              <a:t>11.05.2026</a:t>
            </a:fld>
            <a:endParaRPr lang="de-DE" sz="1500" dirty="0"/>
          </a:p>
        </p:txBody>
      </p:sp>
      <p:sp>
        <p:nvSpPr>
          <p:cNvPr id="9" name="Inhaltsplatzhalter 8">
            <a:extLst>
              <a:ext uri="{FF2B5EF4-FFF2-40B4-BE49-F238E27FC236}">
                <a16:creationId xmlns:a16="http://schemas.microsoft.com/office/drawing/2014/main" id="{2BB84824-98EC-4ADD-B656-5C162FDCD3EA}"/>
              </a:ext>
            </a:extLst>
          </p:cNvPr>
          <p:cNvSpPr>
            <a:spLocks noGrp="1"/>
          </p:cNvSpPr>
          <p:nvPr>
            <p:ph idx="1"/>
          </p:nvPr>
        </p:nvSpPr>
        <p:spPr>
          <a:xfrm>
            <a:off x="604520" y="1641481"/>
            <a:ext cx="11377344" cy="7102798"/>
          </a:xfrm>
        </p:spPr>
        <p:txBody>
          <a:bodyPr>
            <a:normAutofit lnSpcReduction="10000"/>
          </a:bodyPr>
          <a:lstStyle/>
          <a:p>
            <a:pPr marL="342900" lvl="0" indent="-342900">
              <a:buFont typeface="+mj-lt"/>
              <a:buAutoNum type="arabicPeriod"/>
            </a:pPr>
            <a:r>
              <a:rPr lang="de-CH" sz="2000" dirty="0">
                <a:effectLst/>
                <a:latin typeface="Arial" panose="020B0604020202020204" pitchFamily="34" charset="0"/>
                <a:ea typeface="Times New Roman" panose="02020603050405020304" pitchFamily="18" charset="0"/>
                <a:cs typeface="Times New Roman" panose="02020603050405020304" pitchFamily="18" charset="0"/>
              </a:rPr>
              <a:t>Die App bzw. die Art der Bestellung der Gerichte ist für den Nutzer zu unflexibel. Die Dauer der Überweisung des Geldes sowie die Voraussetzung "Guthaben" in der App vorweisen zu müssen nimmt die Flexibilität und macht "spontanes Essen" unmöglich</a:t>
            </a:r>
            <a:endParaRPr lang="de-DE"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de-CH" sz="2000" dirty="0">
                <a:effectLst/>
                <a:latin typeface="Arial" panose="020B0604020202020204" pitchFamily="34" charset="0"/>
                <a:ea typeface="Times New Roman" panose="02020603050405020304" pitchFamily="18" charset="0"/>
                <a:cs typeface="Times New Roman" panose="02020603050405020304" pitchFamily="18" charset="0"/>
              </a:rPr>
              <a:t>kann meinen Arbeitsplatz nicht verlassen um dort zu essen</a:t>
            </a:r>
            <a:endParaRPr lang="de-DE"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de-CH" sz="2000" dirty="0">
                <a:effectLst/>
                <a:latin typeface="Arial" panose="020B0604020202020204" pitchFamily="34" charset="0"/>
                <a:ea typeface="Times New Roman" panose="02020603050405020304" pitchFamily="18" charset="0"/>
                <a:cs typeface="Times New Roman" panose="02020603050405020304" pitchFamily="18" charset="0"/>
              </a:rPr>
              <a:t>Kann das Essen nicht vorplanen, sondern nur spontan in Anspruch nehmen. Dann würde ich sicher öfter in die Kantine gehen. </a:t>
            </a:r>
            <a:endParaRPr lang="de-DE"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de-CH" sz="2000" dirty="0">
                <a:effectLst/>
                <a:latin typeface="Arial" panose="020B0604020202020204" pitchFamily="34" charset="0"/>
                <a:ea typeface="Times New Roman" panose="02020603050405020304" pitchFamily="18" charset="0"/>
                <a:cs typeface="Times New Roman" panose="02020603050405020304" pitchFamily="18" charset="0"/>
              </a:rPr>
              <a:t>das Prepaid-Verfahren stört mich</a:t>
            </a:r>
            <a:endParaRPr lang="de-DE"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de-CH" sz="2000" dirty="0">
                <a:effectLst/>
                <a:latin typeface="Arial" panose="020B0604020202020204" pitchFamily="34" charset="0"/>
                <a:ea typeface="Times New Roman" panose="02020603050405020304" pitchFamily="18" charset="0"/>
                <a:cs typeface="Times New Roman" panose="02020603050405020304" pitchFamily="18" charset="0"/>
              </a:rPr>
              <a:t>keine Bargeldzahlung möglich, nur über App auf die ich vorher Geld einzahlen muss</a:t>
            </a:r>
            <a:endParaRPr lang="de-DE"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de-CH" sz="2000" dirty="0">
                <a:effectLst/>
                <a:latin typeface="Arial" panose="020B0604020202020204" pitchFamily="34" charset="0"/>
                <a:ea typeface="Times New Roman" panose="02020603050405020304" pitchFamily="18" charset="0"/>
                <a:cs typeface="Times New Roman" panose="02020603050405020304" pitchFamily="18" charset="0"/>
              </a:rPr>
              <a:t>Eine einfache Vorbestellung 2-3 Tage vorab per Mail oder Anruf wäre wünschenswert. Die Zahlung mit Karte wäre perfekt ohne umständliche Apps, Passwörter und Guthabenaufladung. Die derzeitige Verfahrensweise ist mit meiner Tätigkeit schwierig zu vereinbaren</a:t>
            </a:r>
            <a:endParaRPr lang="de-DE"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de-CH" sz="2000" dirty="0">
                <a:effectLst/>
                <a:latin typeface="Arial" panose="020B0604020202020204" pitchFamily="34" charset="0"/>
                <a:ea typeface="Times New Roman" panose="02020603050405020304" pitchFamily="18" charset="0"/>
                <a:cs typeface="Times New Roman" panose="02020603050405020304" pitchFamily="18" charset="0"/>
              </a:rPr>
              <a:t>Gesamthandling zu kompliziert (App, Anmeldung, Guthaben aufladen, Vorbestellung)</a:t>
            </a:r>
            <a:endParaRPr lang="de-DE"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de-CH" sz="2000" dirty="0">
                <a:effectLst/>
                <a:latin typeface="Arial" panose="020B0604020202020204" pitchFamily="34" charset="0"/>
                <a:ea typeface="Times New Roman" panose="02020603050405020304" pitchFamily="18" charset="0"/>
                <a:cs typeface="Times New Roman" panose="02020603050405020304" pitchFamily="18" charset="0"/>
              </a:rPr>
              <a:t>Registrierung aufwendig</a:t>
            </a:r>
            <a:endParaRPr lang="de-DE"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de-CH" sz="2000" dirty="0">
                <a:effectLst/>
                <a:latin typeface="Arial" panose="020B0604020202020204" pitchFamily="34" charset="0"/>
                <a:ea typeface="Times New Roman" panose="02020603050405020304" pitchFamily="18" charset="0"/>
                <a:cs typeface="Times New Roman" panose="02020603050405020304" pitchFamily="18" charset="0"/>
              </a:rPr>
              <a:t>Wenn bei einem Reis- oder Knödelgericht auch die Wahl von Kartoffeln bestünde würde ich das eine oder andere Mal mitessen. Bspw. Königsberger Klops oder Paprikaschoten. Die Größe der Schnitzel ist recht klein bemessen. Es gibt ein Fleischgericht und ein vegetarisches Gericht. Warum werden dann bei den Fleischgerichten vegetarische Paprikaschoten, Nuggets, Bratwurst oder Schnitzel angeboten?</a:t>
            </a:r>
            <a:endParaRPr lang="de-DE"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de-CH" sz="2000" dirty="0">
                <a:effectLst/>
                <a:latin typeface="Arial" panose="020B0604020202020204" pitchFamily="34" charset="0"/>
                <a:ea typeface="Times New Roman" panose="02020603050405020304" pitchFamily="18" charset="0"/>
                <a:cs typeface="Times New Roman" panose="02020603050405020304" pitchFamily="18" charset="0"/>
              </a:rPr>
              <a:t>Bezahlung im Voraus in der App ist zu umständlich </a:t>
            </a:r>
            <a:endParaRPr lang="de-DE"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de-CH" sz="2000" dirty="0">
                <a:effectLst/>
                <a:latin typeface="Arial" panose="020B0604020202020204" pitchFamily="34" charset="0"/>
                <a:ea typeface="Times New Roman" panose="02020603050405020304" pitchFamily="18" charset="0"/>
                <a:cs typeface="Times New Roman" panose="02020603050405020304" pitchFamily="18" charset="0"/>
              </a:rPr>
              <a:t>alles viel zu kompliziert und nur mit Vorabüberweisungen, trotzdem muss man seine </a:t>
            </a:r>
            <a:r>
              <a:rPr lang="de-CH" sz="2000" dirty="0" err="1">
                <a:effectLst/>
                <a:latin typeface="Arial" panose="020B0604020202020204" pitchFamily="34" charset="0"/>
                <a:ea typeface="Times New Roman" panose="02020603050405020304" pitchFamily="18" charset="0"/>
                <a:cs typeface="Times New Roman" panose="02020603050405020304" pitchFamily="18" charset="0"/>
              </a:rPr>
              <a:t>Kontonr</a:t>
            </a:r>
            <a:r>
              <a:rPr lang="de-CH" sz="2000" dirty="0">
                <a:effectLst/>
                <a:latin typeface="Arial" panose="020B0604020202020204" pitchFamily="34" charset="0"/>
                <a:ea typeface="Times New Roman" panose="02020603050405020304" pitchFamily="18" charset="0"/>
                <a:cs typeface="Times New Roman" panose="02020603050405020304" pitchFamily="18" charset="0"/>
              </a:rPr>
              <a:t>. hinterlegen, obwohl nicht abgebucht wird - unseriös! Ggf. besser, wenn vor Ort die Möglichkeit der ""Geldaufladung"" bestünde und dann funktioniert auch meinetwegen online-Vorabbestellsystem und Abbuchung von der Geldaufladung</a:t>
            </a:r>
            <a:r>
              <a:rPr lang="de-CH" sz="2000" dirty="0">
                <a:latin typeface="Arial" panose="020B0604020202020204" pitchFamily="34" charset="0"/>
                <a:ea typeface="Times New Roman" panose="02020603050405020304" pitchFamily="18" charset="0"/>
                <a:cs typeface="Times New Roman" panose="02020603050405020304" pitchFamily="18" charset="0"/>
              </a:rPr>
              <a:t>.</a:t>
            </a:r>
            <a:endParaRPr lang="de-DE" sz="2000"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61058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4. Antworten auf „Sonstiges“	</a:t>
            </a:r>
          </a:p>
        </p:txBody>
      </p:sp>
      <p:sp>
        <p:nvSpPr>
          <p:cNvPr id="4" name="Foliennummernplatzhalter 3"/>
          <p:cNvSpPr>
            <a:spLocks noGrp="1"/>
          </p:cNvSpPr>
          <p:nvPr>
            <p:ph type="sldNum" sz="quarter" idx="4"/>
          </p:nvPr>
        </p:nvSpPr>
        <p:spPr>
          <a:xfrm>
            <a:off x="9709025" y="9090026"/>
            <a:ext cx="2987040" cy="511175"/>
          </a:xfrm>
        </p:spPr>
        <p:txBody>
          <a:bodyPr/>
          <a:lstStyle/>
          <a:p>
            <a:fld id="{8C73BB58-2DBF-41C0-8527-650A8B530627}" type="slidenum">
              <a:rPr lang="de-DE" smtClean="0"/>
              <a:pPr/>
              <a:t>7</a:t>
            </a:fld>
            <a:endParaRPr lang="de-DE" dirty="0"/>
          </a:p>
        </p:txBody>
      </p:sp>
      <p:sp>
        <p:nvSpPr>
          <p:cNvPr id="7" name="Datumsplatzhalter 3"/>
          <p:cNvSpPr txBox="1">
            <a:spLocks/>
          </p:cNvSpPr>
          <p:nvPr/>
        </p:nvSpPr>
        <p:spPr>
          <a:xfrm>
            <a:off x="0" y="9217024"/>
            <a:ext cx="2987040" cy="408112"/>
          </a:xfrm>
          <a:prstGeom prst="rect">
            <a:avLst/>
          </a:prstGeom>
        </p:spPr>
        <p:txBody>
          <a:bodyPr vert="horz" lIns="128016" tIns="64008" rIns="128016" bIns="64008" rtlCol="0" anchor="ctr"/>
          <a:lstStyle>
            <a:defPPr>
              <a:defRPr lang="de-DE"/>
            </a:defPPr>
            <a:lvl1pPr marL="0" algn="l" defTabSz="1280160" rtl="0" eaLnBrk="1" latinLnBrk="0" hangingPunct="1">
              <a:defRPr sz="1700" kern="1200">
                <a:solidFill>
                  <a:schemeClr val="tx1">
                    <a:tint val="75000"/>
                  </a:schemeClr>
                </a:solidFill>
                <a:latin typeface="+mn-lt"/>
                <a:ea typeface="+mn-ea"/>
                <a:cs typeface="+mn-cs"/>
              </a:defRPr>
            </a:lvl1pPr>
            <a:lvl2pPr marL="640080" algn="l" defTabSz="1280160" rtl="0" eaLnBrk="1" latinLnBrk="0" hangingPunct="1">
              <a:defRPr sz="2500" kern="1200">
                <a:solidFill>
                  <a:schemeClr val="tx1"/>
                </a:solidFill>
                <a:latin typeface="+mn-lt"/>
                <a:ea typeface="+mn-ea"/>
                <a:cs typeface="+mn-cs"/>
              </a:defRPr>
            </a:lvl2pPr>
            <a:lvl3pPr marL="1280160" algn="l" defTabSz="1280160" rtl="0" eaLnBrk="1" latinLnBrk="0" hangingPunct="1">
              <a:defRPr sz="2500" kern="1200">
                <a:solidFill>
                  <a:schemeClr val="tx1"/>
                </a:solidFill>
                <a:latin typeface="+mn-lt"/>
                <a:ea typeface="+mn-ea"/>
                <a:cs typeface="+mn-cs"/>
              </a:defRPr>
            </a:lvl3pPr>
            <a:lvl4pPr marL="1920240" algn="l" defTabSz="1280160" rtl="0" eaLnBrk="1" latinLnBrk="0" hangingPunct="1">
              <a:defRPr sz="2500" kern="1200">
                <a:solidFill>
                  <a:schemeClr val="tx1"/>
                </a:solidFill>
                <a:latin typeface="+mn-lt"/>
                <a:ea typeface="+mn-ea"/>
                <a:cs typeface="+mn-cs"/>
              </a:defRPr>
            </a:lvl4pPr>
            <a:lvl5pPr marL="2560320" algn="l" defTabSz="1280160" rtl="0" eaLnBrk="1" latinLnBrk="0" hangingPunct="1">
              <a:defRPr sz="2500" kern="1200">
                <a:solidFill>
                  <a:schemeClr val="tx1"/>
                </a:solidFill>
                <a:latin typeface="+mn-lt"/>
                <a:ea typeface="+mn-ea"/>
                <a:cs typeface="+mn-cs"/>
              </a:defRPr>
            </a:lvl5pPr>
            <a:lvl6pPr marL="3200400" algn="l" defTabSz="1280160" rtl="0" eaLnBrk="1" latinLnBrk="0" hangingPunct="1">
              <a:defRPr sz="2500" kern="1200">
                <a:solidFill>
                  <a:schemeClr val="tx1"/>
                </a:solidFill>
                <a:latin typeface="+mn-lt"/>
                <a:ea typeface="+mn-ea"/>
                <a:cs typeface="+mn-cs"/>
              </a:defRPr>
            </a:lvl6pPr>
            <a:lvl7pPr marL="3840480" algn="l" defTabSz="1280160" rtl="0" eaLnBrk="1" latinLnBrk="0" hangingPunct="1">
              <a:defRPr sz="2500" kern="1200">
                <a:solidFill>
                  <a:schemeClr val="tx1"/>
                </a:solidFill>
                <a:latin typeface="+mn-lt"/>
                <a:ea typeface="+mn-ea"/>
                <a:cs typeface="+mn-cs"/>
              </a:defRPr>
            </a:lvl7pPr>
            <a:lvl8pPr marL="4480560" algn="l" defTabSz="1280160" rtl="0" eaLnBrk="1" latinLnBrk="0" hangingPunct="1">
              <a:defRPr sz="2500" kern="1200">
                <a:solidFill>
                  <a:schemeClr val="tx1"/>
                </a:solidFill>
                <a:latin typeface="+mn-lt"/>
                <a:ea typeface="+mn-ea"/>
                <a:cs typeface="+mn-cs"/>
              </a:defRPr>
            </a:lvl8pPr>
            <a:lvl9pPr marL="5120640" algn="l" defTabSz="1280160" rtl="0" eaLnBrk="1" latinLnBrk="0" hangingPunct="1">
              <a:defRPr sz="2500" kern="1200">
                <a:solidFill>
                  <a:schemeClr val="tx1"/>
                </a:solidFill>
                <a:latin typeface="+mn-lt"/>
                <a:ea typeface="+mn-ea"/>
                <a:cs typeface="+mn-cs"/>
              </a:defRPr>
            </a:lvl9pPr>
          </a:lstStyle>
          <a:p>
            <a:r>
              <a:rPr lang="de-DE" sz="1500" dirty="0"/>
              <a:t>Stand </a:t>
            </a:r>
            <a:fld id="{6365542F-69FC-4D44-9D75-A73ED652EBB9}" type="datetime1">
              <a:rPr lang="de-DE" sz="1500" smtClean="0"/>
              <a:pPr/>
              <a:t>11.05.2026</a:t>
            </a:fld>
            <a:endParaRPr lang="de-DE" sz="1500" dirty="0"/>
          </a:p>
        </p:txBody>
      </p:sp>
      <p:sp>
        <p:nvSpPr>
          <p:cNvPr id="9" name="Inhaltsplatzhalter 8">
            <a:extLst>
              <a:ext uri="{FF2B5EF4-FFF2-40B4-BE49-F238E27FC236}">
                <a16:creationId xmlns:a16="http://schemas.microsoft.com/office/drawing/2014/main" id="{2BB84824-98EC-4ADD-B656-5C162FDCD3EA}"/>
              </a:ext>
            </a:extLst>
          </p:cNvPr>
          <p:cNvSpPr>
            <a:spLocks noGrp="1"/>
          </p:cNvSpPr>
          <p:nvPr>
            <p:ph idx="1"/>
          </p:nvPr>
        </p:nvSpPr>
        <p:spPr>
          <a:xfrm>
            <a:off x="622903" y="1704255"/>
            <a:ext cx="11377344" cy="7102798"/>
          </a:xfrm>
        </p:spPr>
        <p:txBody>
          <a:bodyPr>
            <a:normAutofit fontScale="77500" lnSpcReduction="20000"/>
          </a:bodyPr>
          <a:lstStyle/>
          <a:p>
            <a:pPr marL="514350" lvl="0" indent="-514350">
              <a:buFont typeface="+mj-lt"/>
              <a:buAutoNum type="arabicPeriod"/>
            </a:pPr>
            <a:r>
              <a:rPr lang="de-CH" sz="2900" dirty="0">
                <a:effectLst/>
                <a:latin typeface="Arial" panose="020B0604020202020204" pitchFamily="34" charset="0"/>
                <a:ea typeface="Times New Roman" panose="02020603050405020304" pitchFamily="18" charset="0"/>
                <a:cs typeface="Times New Roman" panose="02020603050405020304" pitchFamily="18" charset="0"/>
              </a:rPr>
              <a:t>Nur mit Anmeldung und Nutzung der App!, keine spontane bzw. kurzfristige (1Woche vorher) Planung außerhalb der App möglich</a:t>
            </a:r>
            <a:endParaRPr lang="de-DE" sz="2900" dirty="0">
              <a:effectLst/>
              <a:latin typeface="Arial" panose="020B0604020202020204" pitchFamily="34" charset="0"/>
              <a:ea typeface="Times New Roman" panose="02020603050405020304" pitchFamily="18" charset="0"/>
              <a:cs typeface="Times New Roman" panose="02020603050405020304" pitchFamily="18" charset="0"/>
            </a:endParaRPr>
          </a:p>
          <a:p>
            <a:pPr marL="514350" lvl="0" indent="-514350">
              <a:buFont typeface="+mj-lt"/>
              <a:buAutoNum type="arabicPeriod"/>
            </a:pPr>
            <a:r>
              <a:rPr lang="de-CH" sz="2900" dirty="0">
                <a:effectLst/>
                <a:latin typeface="Arial" panose="020B0604020202020204" pitchFamily="34" charset="0"/>
                <a:ea typeface="Times New Roman" panose="02020603050405020304" pitchFamily="18" charset="0"/>
                <a:cs typeface="Times New Roman" panose="02020603050405020304" pitchFamily="18" charset="0"/>
              </a:rPr>
              <a:t>Ich bestelle grundsätzlich nur einmal pro Woche. </a:t>
            </a:r>
          </a:p>
          <a:p>
            <a:pPr marL="514350" lvl="0" indent="-514350">
              <a:buFont typeface="+mj-lt"/>
              <a:buAutoNum type="arabicPeriod"/>
            </a:pPr>
            <a:r>
              <a:rPr lang="de-CH" sz="2900" dirty="0">
                <a:effectLst/>
                <a:latin typeface="Arial" panose="020B0604020202020204" pitchFamily="34" charset="0"/>
                <a:ea typeface="Times New Roman" panose="02020603050405020304" pitchFamily="18" charset="0"/>
                <a:cs typeface="Times New Roman" panose="02020603050405020304" pitchFamily="18" charset="0"/>
              </a:rPr>
              <a:t>Arbeitsplatz kann nicht verlassen werden; Lieferung wäre sinnvoll,</a:t>
            </a:r>
            <a:r>
              <a:rPr lang="de-DE" sz="2900" dirty="0">
                <a:latin typeface="Arial" panose="020B0604020202020204" pitchFamily="34" charset="0"/>
                <a:ea typeface="Times New Roman" panose="02020603050405020304" pitchFamily="18" charset="0"/>
                <a:cs typeface="Times New Roman" panose="02020603050405020304" pitchFamily="18" charset="0"/>
              </a:rPr>
              <a:t> </a:t>
            </a:r>
            <a:r>
              <a:rPr lang="de-CH" sz="2900" dirty="0">
                <a:effectLst/>
                <a:latin typeface="Arial" panose="020B0604020202020204" pitchFamily="34" charset="0"/>
                <a:ea typeface="Times New Roman" panose="02020603050405020304" pitchFamily="18" charset="0"/>
                <a:cs typeface="Times New Roman" panose="02020603050405020304" pitchFamily="18" charset="0"/>
              </a:rPr>
              <a:t>betrifft Mittwoch</a:t>
            </a:r>
            <a:endParaRPr lang="de-DE" sz="2900" dirty="0">
              <a:effectLst/>
              <a:latin typeface="Arial" panose="020B0604020202020204" pitchFamily="34" charset="0"/>
              <a:ea typeface="Times New Roman" panose="02020603050405020304" pitchFamily="18" charset="0"/>
              <a:cs typeface="Times New Roman" panose="02020603050405020304" pitchFamily="18" charset="0"/>
            </a:endParaRPr>
          </a:p>
          <a:p>
            <a:pPr marL="514350" lvl="0" indent="-514350">
              <a:buFont typeface="+mj-lt"/>
              <a:buAutoNum type="arabicPeriod"/>
            </a:pPr>
            <a:r>
              <a:rPr lang="de-CH" sz="2900" dirty="0">
                <a:effectLst/>
                <a:latin typeface="Arial" panose="020B0604020202020204" pitchFamily="34" charset="0"/>
                <a:ea typeface="Times New Roman" panose="02020603050405020304" pitchFamily="18" charset="0"/>
                <a:cs typeface="Times New Roman" panose="02020603050405020304" pitchFamily="18" charset="0"/>
              </a:rPr>
              <a:t>Prepaid ist ein Verkaufshemmnis</a:t>
            </a:r>
            <a:endParaRPr lang="de-DE" sz="2900" dirty="0">
              <a:effectLst/>
              <a:latin typeface="Arial" panose="020B0604020202020204" pitchFamily="34" charset="0"/>
              <a:ea typeface="Times New Roman" panose="02020603050405020304" pitchFamily="18" charset="0"/>
              <a:cs typeface="Times New Roman" panose="02020603050405020304" pitchFamily="18" charset="0"/>
            </a:endParaRPr>
          </a:p>
          <a:p>
            <a:pPr marL="514350" lvl="0" indent="-514350">
              <a:buFont typeface="+mj-lt"/>
              <a:buAutoNum type="arabicPeriod"/>
            </a:pPr>
            <a:r>
              <a:rPr lang="de-CH" sz="2900" dirty="0">
                <a:effectLst/>
                <a:latin typeface="Arial" panose="020B0604020202020204" pitchFamily="34" charset="0"/>
                <a:ea typeface="Times New Roman" panose="02020603050405020304" pitchFamily="18" charset="0"/>
                <a:cs typeface="Times New Roman" panose="02020603050405020304" pitchFamily="18" charset="0"/>
              </a:rPr>
              <a:t>zeitaufwändiger Fußweg von Haus 4</a:t>
            </a:r>
            <a:endParaRPr lang="de-DE" sz="2900" dirty="0">
              <a:effectLst/>
              <a:latin typeface="Arial" panose="020B0604020202020204" pitchFamily="34" charset="0"/>
              <a:ea typeface="Times New Roman" panose="02020603050405020304" pitchFamily="18" charset="0"/>
              <a:cs typeface="Times New Roman" panose="02020603050405020304" pitchFamily="18" charset="0"/>
            </a:endParaRPr>
          </a:p>
          <a:p>
            <a:pPr marL="514350" lvl="0" indent="-514350">
              <a:buFont typeface="+mj-lt"/>
              <a:buAutoNum type="arabicPeriod"/>
            </a:pPr>
            <a:r>
              <a:rPr lang="de-CH" sz="2900" dirty="0">
                <a:effectLst/>
                <a:latin typeface="Arial" panose="020B0604020202020204" pitchFamily="34" charset="0"/>
                <a:ea typeface="Times New Roman" panose="02020603050405020304" pitchFamily="18" charset="0"/>
                <a:cs typeface="Times New Roman" panose="02020603050405020304" pitchFamily="18" charset="0"/>
              </a:rPr>
              <a:t>keine veganen Essensangebote</a:t>
            </a:r>
            <a:endParaRPr lang="de-DE" sz="2900" dirty="0">
              <a:effectLst/>
              <a:latin typeface="Arial" panose="020B0604020202020204" pitchFamily="34" charset="0"/>
              <a:ea typeface="Times New Roman" panose="02020603050405020304" pitchFamily="18" charset="0"/>
              <a:cs typeface="Times New Roman" panose="02020603050405020304" pitchFamily="18" charset="0"/>
            </a:endParaRPr>
          </a:p>
          <a:p>
            <a:pPr marL="514350" lvl="0" indent="-514350">
              <a:buFont typeface="+mj-lt"/>
              <a:buAutoNum type="arabicPeriod"/>
            </a:pPr>
            <a:r>
              <a:rPr lang="de-CH" sz="2900" dirty="0">
                <a:effectLst/>
                <a:latin typeface="Arial" panose="020B0604020202020204" pitchFamily="34" charset="0"/>
                <a:ea typeface="Times New Roman" panose="02020603050405020304" pitchFamily="18" charset="0"/>
                <a:cs typeface="Times New Roman" panose="02020603050405020304" pitchFamily="18" charset="0"/>
              </a:rPr>
              <a:t>Die Notwendigkeit, vorab Geld einzuzahlen, macht das Angebot völlig unattraktiv. </a:t>
            </a:r>
            <a:endParaRPr lang="de-DE" sz="2900" dirty="0">
              <a:effectLst/>
              <a:latin typeface="Arial" panose="020B0604020202020204" pitchFamily="34" charset="0"/>
              <a:ea typeface="Times New Roman" panose="02020603050405020304" pitchFamily="18" charset="0"/>
              <a:cs typeface="Times New Roman" panose="02020603050405020304" pitchFamily="18" charset="0"/>
            </a:endParaRPr>
          </a:p>
          <a:p>
            <a:pPr marL="514350" lvl="0" indent="-514350">
              <a:buFont typeface="+mj-lt"/>
              <a:buAutoNum type="arabicPeriod"/>
            </a:pPr>
            <a:r>
              <a:rPr lang="de-CH" sz="2900" dirty="0">
                <a:effectLst/>
                <a:latin typeface="Arial" panose="020B0604020202020204" pitchFamily="34" charset="0"/>
                <a:ea typeface="Times New Roman" panose="02020603050405020304" pitchFamily="18" charset="0"/>
                <a:cs typeface="Times New Roman" panose="02020603050405020304" pitchFamily="18" charset="0"/>
              </a:rPr>
              <a:t>ich möchte flexibel Essen gehen, eben nur dann wenn es zeitlich passt und dem Angebot</a:t>
            </a:r>
            <a:endParaRPr lang="de-DE" sz="2900" dirty="0">
              <a:effectLst/>
              <a:latin typeface="Arial" panose="020B0604020202020204" pitchFamily="34" charset="0"/>
              <a:ea typeface="Times New Roman" panose="02020603050405020304" pitchFamily="18" charset="0"/>
              <a:cs typeface="Times New Roman" panose="02020603050405020304" pitchFamily="18" charset="0"/>
            </a:endParaRPr>
          </a:p>
          <a:p>
            <a:pPr marL="514350" lvl="0" indent="-514350">
              <a:buFont typeface="+mj-lt"/>
              <a:buAutoNum type="arabicPeriod"/>
            </a:pPr>
            <a:r>
              <a:rPr lang="de-CH" sz="2900" dirty="0">
                <a:effectLst/>
                <a:latin typeface="Arial" panose="020B0604020202020204" pitchFamily="34" charset="0"/>
                <a:ea typeface="Times New Roman" panose="02020603050405020304" pitchFamily="18" charset="0"/>
                <a:cs typeface="Times New Roman" panose="02020603050405020304" pitchFamily="18" charset="0"/>
              </a:rPr>
              <a:t>Die Vorkasse ist umständlich, eine Sepa wäre schöner. Das hat mich davon abgehalten; </a:t>
            </a:r>
          </a:p>
          <a:p>
            <a:pPr marL="514350" lvl="0" indent="-514350">
              <a:buFont typeface="+mj-lt"/>
              <a:buAutoNum type="arabicPeriod"/>
            </a:pPr>
            <a:r>
              <a:rPr lang="de-CH" sz="2900" dirty="0">
                <a:effectLst/>
                <a:latin typeface="Arial" panose="020B0604020202020204" pitchFamily="34" charset="0"/>
                <a:ea typeface="Times New Roman" panose="02020603050405020304" pitchFamily="18" charset="0"/>
                <a:cs typeface="Times New Roman" panose="02020603050405020304" pitchFamily="18" charset="0"/>
              </a:rPr>
              <a:t>Salate fehlen</a:t>
            </a:r>
            <a:endParaRPr lang="de-DE" sz="2900" dirty="0">
              <a:effectLst/>
              <a:latin typeface="Arial" panose="020B0604020202020204" pitchFamily="34" charset="0"/>
              <a:ea typeface="Times New Roman" panose="02020603050405020304" pitchFamily="18" charset="0"/>
              <a:cs typeface="Times New Roman" panose="02020603050405020304" pitchFamily="18" charset="0"/>
            </a:endParaRPr>
          </a:p>
          <a:p>
            <a:pPr marL="514350" lvl="0" indent="-514350">
              <a:buFont typeface="+mj-lt"/>
              <a:buAutoNum type="arabicPeriod"/>
            </a:pPr>
            <a:r>
              <a:rPr lang="de-CH" sz="2900" dirty="0">
                <a:effectLst/>
                <a:latin typeface="Arial" panose="020B0604020202020204" pitchFamily="34" charset="0"/>
                <a:ea typeface="Times New Roman" panose="02020603050405020304" pitchFamily="18" charset="0"/>
                <a:cs typeface="Times New Roman" panose="02020603050405020304" pitchFamily="18" charset="0"/>
              </a:rPr>
              <a:t>Bezahlung vor Ort nicht möglich</a:t>
            </a:r>
            <a:endParaRPr lang="de-DE" sz="2900" dirty="0">
              <a:effectLst/>
              <a:latin typeface="Arial" panose="020B0604020202020204" pitchFamily="34" charset="0"/>
              <a:ea typeface="Times New Roman" panose="02020603050405020304" pitchFamily="18" charset="0"/>
              <a:cs typeface="Times New Roman" panose="02020603050405020304" pitchFamily="18" charset="0"/>
            </a:endParaRPr>
          </a:p>
          <a:p>
            <a:pPr marL="514350" lvl="0" indent="-514350">
              <a:spcAft>
                <a:spcPts val="600"/>
              </a:spcAft>
              <a:buFont typeface="+mj-lt"/>
              <a:buAutoNum type="arabicPeriod"/>
            </a:pPr>
            <a:r>
              <a:rPr lang="de-CH" sz="2900" dirty="0">
                <a:effectLst/>
                <a:latin typeface="Arial" panose="020B0604020202020204" pitchFamily="34" charset="0"/>
                <a:ea typeface="Times New Roman" panose="02020603050405020304" pitchFamily="18" charset="0"/>
                <a:cs typeface="Times New Roman" panose="02020603050405020304" pitchFamily="18" charset="0"/>
              </a:rPr>
              <a:t>Alleine die Anmeldung ist einfach nicht Zeitgemäß. Ich möchte nicht ein Prepaid-Konto aufladen, um Essen vorzubestellen, welches verfällt, wenn ich spontan einen Bürgertermin wahrnehmen muss. Weiterhin möchte ich auch meine Kontodaten nicht in einem unverschlüsseltem PDF-Dokument bereits bei der Anmeldung preisgeben müssen.</a:t>
            </a:r>
          </a:p>
          <a:p>
            <a:pPr marL="514350" indent="-514350">
              <a:spcAft>
                <a:spcPts val="600"/>
              </a:spcAft>
              <a:buFont typeface="+mj-lt"/>
              <a:buAutoNum type="arabicPeriod"/>
            </a:pPr>
            <a:r>
              <a:rPr lang="de-CH" sz="2900" dirty="0">
                <a:effectLst/>
                <a:latin typeface="Arial" panose="020B0604020202020204" pitchFamily="34" charset="0"/>
                <a:ea typeface="Times New Roman" panose="02020603050405020304" pitchFamily="18" charset="0"/>
                <a:cs typeface="Times New Roman" panose="02020603050405020304" pitchFamily="18" charset="0"/>
              </a:rPr>
              <a:t>Aufladen eines Guthabens</a:t>
            </a:r>
            <a:endParaRPr lang="de-DE" sz="29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spcAft>
                <a:spcPts val="600"/>
              </a:spcAft>
              <a:buFont typeface="+mj-lt"/>
              <a:buAutoNum type="arabicPeriod"/>
            </a:pPr>
            <a:endParaRPr lang="de-DE" sz="3200" dirty="0">
              <a:effectLst/>
              <a:latin typeface="Arial" panose="020B0604020202020204" pitchFamily="34" charset="0"/>
              <a:ea typeface="Times New Roman" panose="02020603050405020304" pitchFamily="18" charset="0"/>
              <a:cs typeface="Times New Roman" panose="02020603050405020304" pitchFamily="18" charset="0"/>
            </a:endParaRPr>
          </a:p>
          <a:p>
            <a:pPr marL="0" lvl="0" indent="0">
              <a:buNone/>
            </a:pPr>
            <a:endParaRPr lang="de-DE" dirty="0"/>
          </a:p>
          <a:p>
            <a:endParaRPr lang="de-DE" dirty="0"/>
          </a:p>
        </p:txBody>
      </p:sp>
    </p:spTree>
    <p:extLst>
      <p:ext uri="{BB962C8B-B14F-4D97-AF65-F5344CB8AC3E}">
        <p14:creationId xmlns:p14="http://schemas.microsoft.com/office/powerpoint/2010/main" val="1661925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400" dirty="0"/>
              <a:t>5. </a:t>
            </a:r>
            <a:r>
              <a:rPr lang="de-DE" sz="2400" i="0" u="none" strike="noStrike" baseline="0" dirty="0">
                <a:latin typeface="Encode Sans Condensed" panose="020B0604020202020204" charset="0"/>
              </a:rPr>
              <a:t>Was würde Sie eher dazu bewegen, das Angebot zu nutzen? (Mehrfachnennungen möglich)</a:t>
            </a:r>
            <a:endParaRPr lang="de-DE" dirty="0">
              <a:latin typeface="Encode Sans Condensed" panose="020B0604020202020204" charset="0"/>
            </a:endParaRPr>
          </a:p>
        </p:txBody>
      </p:sp>
      <p:sp>
        <p:nvSpPr>
          <p:cNvPr id="4" name="Foliennummernplatzhalter 3"/>
          <p:cNvSpPr>
            <a:spLocks noGrp="1"/>
          </p:cNvSpPr>
          <p:nvPr>
            <p:ph type="sldNum" sz="quarter" idx="4"/>
          </p:nvPr>
        </p:nvSpPr>
        <p:spPr>
          <a:xfrm>
            <a:off x="9709025" y="9090026"/>
            <a:ext cx="2987040" cy="511175"/>
          </a:xfrm>
        </p:spPr>
        <p:txBody>
          <a:bodyPr/>
          <a:lstStyle/>
          <a:p>
            <a:fld id="{8C73BB58-2DBF-41C0-8527-650A8B530627}" type="slidenum">
              <a:rPr lang="de-DE" smtClean="0"/>
              <a:pPr/>
              <a:t>8</a:t>
            </a:fld>
            <a:endParaRPr lang="de-DE" dirty="0"/>
          </a:p>
        </p:txBody>
      </p:sp>
      <p:sp>
        <p:nvSpPr>
          <p:cNvPr id="7" name="Datumsplatzhalter 3"/>
          <p:cNvSpPr txBox="1">
            <a:spLocks/>
          </p:cNvSpPr>
          <p:nvPr/>
        </p:nvSpPr>
        <p:spPr>
          <a:xfrm>
            <a:off x="0" y="9217024"/>
            <a:ext cx="2987040" cy="408112"/>
          </a:xfrm>
          <a:prstGeom prst="rect">
            <a:avLst/>
          </a:prstGeom>
        </p:spPr>
        <p:txBody>
          <a:bodyPr vert="horz" lIns="128016" tIns="64008" rIns="128016" bIns="64008" rtlCol="0" anchor="ctr"/>
          <a:lstStyle>
            <a:defPPr>
              <a:defRPr lang="de-DE"/>
            </a:defPPr>
            <a:lvl1pPr marL="0" algn="l" defTabSz="1280160" rtl="0" eaLnBrk="1" latinLnBrk="0" hangingPunct="1">
              <a:defRPr sz="1700" kern="1200">
                <a:solidFill>
                  <a:schemeClr val="tx1">
                    <a:tint val="75000"/>
                  </a:schemeClr>
                </a:solidFill>
                <a:latin typeface="+mn-lt"/>
                <a:ea typeface="+mn-ea"/>
                <a:cs typeface="+mn-cs"/>
              </a:defRPr>
            </a:lvl1pPr>
            <a:lvl2pPr marL="640080" algn="l" defTabSz="1280160" rtl="0" eaLnBrk="1" latinLnBrk="0" hangingPunct="1">
              <a:defRPr sz="2500" kern="1200">
                <a:solidFill>
                  <a:schemeClr val="tx1"/>
                </a:solidFill>
                <a:latin typeface="+mn-lt"/>
                <a:ea typeface="+mn-ea"/>
                <a:cs typeface="+mn-cs"/>
              </a:defRPr>
            </a:lvl2pPr>
            <a:lvl3pPr marL="1280160" algn="l" defTabSz="1280160" rtl="0" eaLnBrk="1" latinLnBrk="0" hangingPunct="1">
              <a:defRPr sz="2500" kern="1200">
                <a:solidFill>
                  <a:schemeClr val="tx1"/>
                </a:solidFill>
                <a:latin typeface="+mn-lt"/>
                <a:ea typeface="+mn-ea"/>
                <a:cs typeface="+mn-cs"/>
              </a:defRPr>
            </a:lvl3pPr>
            <a:lvl4pPr marL="1920240" algn="l" defTabSz="1280160" rtl="0" eaLnBrk="1" latinLnBrk="0" hangingPunct="1">
              <a:defRPr sz="2500" kern="1200">
                <a:solidFill>
                  <a:schemeClr val="tx1"/>
                </a:solidFill>
                <a:latin typeface="+mn-lt"/>
                <a:ea typeface="+mn-ea"/>
                <a:cs typeface="+mn-cs"/>
              </a:defRPr>
            </a:lvl4pPr>
            <a:lvl5pPr marL="2560320" algn="l" defTabSz="1280160" rtl="0" eaLnBrk="1" latinLnBrk="0" hangingPunct="1">
              <a:defRPr sz="2500" kern="1200">
                <a:solidFill>
                  <a:schemeClr val="tx1"/>
                </a:solidFill>
                <a:latin typeface="+mn-lt"/>
                <a:ea typeface="+mn-ea"/>
                <a:cs typeface="+mn-cs"/>
              </a:defRPr>
            </a:lvl5pPr>
            <a:lvl6pPr marL="3200400" algn="l" defTabSz="1280160" rtl="0" eaLnBrk="1" latinLnBrk="0" hangingPunct="1">
              <a:defRPr sz="2500" kern="1200">
                <a:solidFill>
                  <a:schemeClr val="tx1"/>
                </a:solidFill>
                <a:latin typeface="+mn-lt"/>
                <a:ea typeface="+mn-ea"/>
                <a:cs typeface="+mn-cs"/>
              </a:defRPr>
            </a:lvl6pPr>
            <a:lvl7pPr marL="3840480" algn="l" defTabSz="1280160" rtl="0" eaLnBrk="1" latinLnBrk="0" hangingPunct="1">
              <a:defRPr sz="2500" kern="1200">
                <a:solidFill>
                  <a:schemeClr val="tx1"/>
                </a:solidFill>
                <a:latin typeface="+mn-lt"/>
                <a:ea typeface="+mn-ea"/>
                <a:cs typeface="+mn-cs"/>
              </a:defRPr>
            </a:lvl7pPr>
            <a:lvl8pPr marL="4480560" algn="l" defTabSz="1280160" rtl="0" eaLnBrk="1" latinLnBrk="0" hangingPunct="1">
              <a:defRPr sz="2500" kern="1200">
                <a:solidFill>
                  <a:schemeClr val="tx1"/>
                </a:solidFill>
                <a:latin typeface="+mn-lt"/>
                <a:ea typeface="+mn-ea"/>
                <a:cs typeface="+mn-cs"/>
              </a:defRPr>
            </a:lvl8pPr>
            <a:lvl9pPr marL="5120640" algn="l" defTabSz="1280160" rtl="0" eaLnBrk="1" latinLnBrk="0" hangingPunct="1">
              <a:defRPr sz="2500" kern="1200">
                <a:solidFill>
                  <a:schemeClr val="tx1"/>
                </a:solidFill>
                <a:latin typeface="+mn-lt"/>
                <a:ea typeface="+mn-ea"/>
                <a:cs typeface="+mn-cs"/>
              </a:defRPr>
            </a:lvl9pPr>
          </a:lstStyle>
          <a:p>
            <a:r>
              <a:rPr lang="de-DE" sz="1500" dirty="0"/>
              <a:t>Stand </a:t>
            </a:r>
            <a:fld id="{6365542F-69FC-4D44-9D75-A73ED652EBB9}" type="datetime1">
              <a:rPr lang="de-DE" sz="1500" smtClean="0"/>
              <a:pPr/>
              <a:t>11.05.2026</a:t>
            </a:fld>
            <a:endParaRPr lang="de-DE" sz="1500" dirty="0"/>
          </a:p>
        </p:txBody>
      </p:sp>
      <p:sp>
        <p:nvSpPr>
          <p:cNvPr id="9" name="Inhaltsplatzhalter 8">
            <a:extLst>
              <a:ext uri="{FF2B5EF4-FFF2-40B4-BE49-F238E27FC236}">
                <a16:creationId xmlns:a16="http://schemas.microsoft.com/office/drawing/2014/main" id="{2BB84824-98EC-4ADD-B656-5C162FDCD3EA}"/>
              </a:ext>
            </a:extLst>
          </p:cNvPr>
          <p:cNvSpPr>
            <a:spLocks noGrp="1"/>
          </p:cNvSpPr>
          <p:nvPr>
            <p:ph idx="1"/>
          </p:nvPr>
        </p:nvSpPr>
        <p:spPr>
          <a:xfrm>
            <a:off x="604520" y="1776264"/>
            <a:ext cx="11377344" cy="7102798"/>
          </a:xfrm>
        </p:spPr>
        <p:txBody>
          <a:bodyPr>
            <a:normAutofit/>
          </a:bodyPr>
          <a:lstStyle/>
          <a:p>
            <a:pPr marL="342900" lvl="0" indent="-342900">
              <a:spcAft>
                <a:spcPts val="600"/>
              </a:spcAft>
              <a:buFont typeface="+mj-lt"/>
              <a:buAutoNum type="arabicPeriod"/>
            </a:pPr>
            <a:endParaRPr lang="de-DE" sz="3200" dirty="0">
              <a:effectLst/>
              <a:latin typeface="Arial" panose="020B0604020202020204" pitchFamily="34" charset="0"/>
              <a:ea typeface="Times New Roman" panose="02020603050405020304" pitchFamily="18" charset="0"/>
              <a:cs typeface="Times New Roman" panose="02020603050405020304" pitchFamily="18" charset="0"/>
            </a:endParaRPr>
          </a:p>
          <a:p>
            <a:pPr marL="0" lvl="0" indent="0">
              <a:buNone/>
            </a:pPr>
            <a:endParaRPr lang="de-DE" dirty="0"/>
          </a:p>
          <a:p>
            <a:endParaRPr lang="de-DE" dirty="0"/>
          </a:p>
        </p:txBody>
      </p:sp>
      <p:graphicFrame>
        <p:nvGraphicFramePr>
          <p:cNvPr id="5" name="Inhaltsplatzhalter 15">
            <a:extLst>
              <a:ext uri="{FF2B5EF4-FFF2-40B4-BE49-F238E27FC236}">
                <a16:creationId xmlns:a16="http://schemas.microsoft.com/office/drawing/2014/main" id="{C28B1986-FE35-4E36-5C3B-9D7AA1B60CC0}"/>
              </a:ext>
            </a:extLst>
          </p:cNvPr>
          <p:cNvGraphicFramePr>
            <a:graphicFrameLocks/>
          </p:cNvGraphicFramePr>
          <p:nvPr>
            <p:extLst>
              <p:ext uri="{D42A27DB-BD31-4B8C-83A1-F6EECF244321}">
                <p14:modId xmlns:p14="http://schemas.microsoft.com/office/powerpoint/2010/main" val="688606964"/>
              </p:ext>
            </p:extLst>
          </p:nvPr>
        </p:nvGraphicFramePr>
        <p:xfrm>
          <a:off x="639763" y="1473200"/>
          <a:ext cx="11522075" cy="71040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24667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04520" y="798002"/>
            <a:ext cx="10044752" cy="670606"/>
          </a:xfrm>
        </p:spPr>
        <p:txBody>
          <a:bodyPr/>
          <a:lstStyle/>
          <a:p>
            <a:r>
              <a:rPr lang="de-DE" sz="2400" dirty="0"/>
              <a:t>6. </a:t>
            </a:r>
            <a:r>
              <a:rPr lang="de-DE" sz="2400" kern="0" dirty="0">
                <a:latin typeface="Encode Sans Condensed" panose="020B0604020202020204" charset="0"/>
              </a:rPr>
              <a:t>Was würde Sie bewegen, das Angebot zu nutzen – Antworten unter „Sonstiges“</a:t>
            </a:r>
            <a:br>
              <a:rPr lang="de-DE" sz="3600" dirty="0">
                <a:latin typeface="Encode Sans Condensed" panose="020B0604020202020204" charset="0"/>
              </a:rPr>
            </a:br>
            <a:endParaRPr lang="de-DE" dirty="0"/>
          </a:p>
        </p:txBody>
      </p:sp>
      <p:sp>
        <p:nvSpPr>
          <p:cNvPr id="4" name="Foliennummernplatzhalter 3"/>
          <p:cNvSpPr>
            <a:spLocks noGrp="1"/>
          </p:cNvSpPr>
          <p:nvPr>
            <p:ph type="sldNum" sz="quarter" idx="4"/>
          </p:nvPr>
        </p:nvSpPr>
        <p:spPr>
          <a:xfrm>
            <a:off x="9709025" y="9090026"/>
            <a:ext cx="2987040" cy="511175"/>
          </a:xfrm>
        </p:spPr>
        <p:txBody>
          <a:bodyPr/>
          <a:lstStyle/>
          <a:p>
            <a:fld id="{8C73BB58-2DBF-41C0-8527-650A8B530627}" type="slidenum">
              <a:rPr lang="de-DE" smtClean="0"/>
              <a:pPr/>
              <a:t>9</a:t>
            </a:fld>
            <a:endParaRPr lang="de-DE" dirty="0"/>
          </a:p>
        </p:txBody>
      </p:sp>
      <p:sp>
        <p:nvSpPr>
          <p:cNvPr id="7" name="Datumsplatzhalter 3"/>
          <p:cNvSpPr txBox="1">
            <a:spLocks/>
          </p:cNvSpPr>
          <p:nvPr/>
        </p:nvSpPr>
        <p:spPr>
          <a:xfrm>
            <a:off x="0" y="9217024"/>
            <a:ext cx="2987040" cy="408112"/>
          </a:xfrm>
          <a:prstGeom prst="rect">
            <a:avLst/>
          </a:prstGeom>
        </p:spPr>
        <p:txBody>
          <a:bodyPr vert="horz" lIns="128016" tIns="64008" rIns="128016" bIns="64008" rtlCol="0" anchor="ctr"/>
          <a:lstStyle>
            <a:defPPr>
              <a:defRPr lang="de-DE"/>
            </a:defPPr>
            <a:lvl1pPr marL="0" algn="l" defTabSz="1280160" rtl="0" eaLnBrk="1" latinLnBrk="0" hangingPunct="1">
              <a:defRPr sz="1700" kern="1200">
                <a:solidFill>
                  <a:schemeClr val="tx1">
                    <a:tint val="75000"/>
                  </a:schemeClr>
                </a:solidFill>
                <a:latin typeface="+mn-lt"/>
                <a:ea typeface="+mn-ea"/>
                <a:cs typeface="+mn-cs"/>
              </a:defRPr>
            </a:lvl1pPr>
            <a:lvl2pPr marL="640080" algn="l" defTabSz="1280160" rtl="0" eaLnBrk="1" latinLnBrk="0" hangingPunct="1">
              <a:defRPr sz="2500" kern="1200">
                <a:solidFill>
                  <a:schemeClr val="tx1"/>
                </a:solidFill>
                <a:latin typeface="+mn-lt"/>
                <a:ea typeface="+mn-ea"/>
                <a:cs typeface="+mn-cs"/>
              </a:defRPr>
            </a:lvl2pPr>
            <a:lvl3pPr marL="1280160" algn="l" defTabSz="1280160" rtl="0" eaLnBrk="1" latinLnBrk="0" hangingPunct="1">
              <a:defRPr sz="2500" kern="1200">
                <a:solidFill>
                  <a:schemeClr val="tx1"/>
                </a:solidFill>
                <a:latin typeface="+mn-lt"/>
                <a:ea typeface="+mn-ea"/>
                <a:cs typeface="+mn-cs"/>
              </a:defRPr>
            </a:lvl3pPr>
            <a:lvl4pPr marL="1920240" algn="l" defTabSz="1280160" rtl="0" eaLnBrk="1" latinLnBrk="0" hangingPunct="1">
              <a:defRPr sz="2500" kern="1200">
                <a:solidFill>
                  <a:schemeClr val="tx1"/>
                </a:solidFill>
                <a:latin typeface="+mn-lt"/>
                <a:ea typeface="+mn-ea"/>
                <a:cs typeface="+mn-cs"/>
              </a:defRPr>
            </a:lvl4pPr>
            <a:lvl5pPr marL="2560320" algn="l" defTabSz="1280160" rtl="0" eaLnBrk="1" latinLnBrk="0" hangingPunct="1">
              <a:defRPr sz="2500" kern="1200">
                <a:solidFill>
                  <a:schemeClr val="tx1"/>
                </a:solidFill>
                <a:latin typeface="+mn-lt"/>
                <a:ea typeface="+mn-ea"/>
                <a:cs typeface="+mn-cs"/>
              </a:defRPr>
            </a:lvl5pPr>
            <a:lvl6pPr marL="3200400" algn="l" defTabSz="1280160" rtl="0" eaLnBrk="1" latinLnBrk="0" hangingPunct="1">
              <a:defRPr sz="2500" kern="1200">
                <a:solidFill>
                  <a:schemeClr val="tx1"/>
                </a:solidFill>
                <a:latin typeface="+mn-lt"/>
                <a:ea typeface="+mn-ea"/>
                <a:cs typeface="+mn-cs"/>
              </a:defRPr>
            </a:lvl6pPr>
            <a:lvl7pPr marL="3840480" algn="l" defTabSz="1280160" rtl="0" eaLnBrk="1" latinLnBrk="0" hangingPunct="1">
              <a:defRPr sz="2500" kern="1200">
                <a:solidFill>
                  <a:schemeClr val="tx1"/>
                </a:solidFill>
                <a:latin typeface="+mn-lt"/>
                <a:ea typeface="+mn-ea"/>
                <a:cs typeface="+mn-cs"/>
              </a:defRPr>
            </a:lvl7pPr>
            <a:lvl8pPr marL="4480560" algn="l" defTabSz="1280160" rtl="0" eaLnBrk="1" latinLnBrk="0" hangingPunct="1">
              <a:defRPr sz="2500" kern="1200">
                <a:solidFill>
                  <a:schemeClr val="tx1"/>
                </a:solidFill>
                <a:latin typeface="+mn-lt"/>
                <a:ea typeface="+mn-ea"/>
                <a:cs typeface="+mn-cs"/>
              </a:defRPr>
            </a:lvl8pPr>
            <a:lvl9pPr marL="5120640" algn="l" defTabSz="1280160" rtl="0" eaLnBrk="1" latinLnBrk="0" hangingPunct="1">
              <a:defRPr sz="2500" kern="1200">
                <a:solidFill>
                  <a:schemeClr val="tx1"/>
                </a:solidFill>
                <a:latin typeface="+mn-lt"/>
                <a:ea typeface="+mn-ea"/>
                <a:cs typeface="+mn-cs"/>
              </a:defRPr>
            </a:lvl9pPr>
          </a:lstStyle>
          <a:p>
            <a:r>
              <a:rPr lang="de-DE" sz="1500" dirty="0"/>
              <a:t>Stand </a:t>
            </a:r>
            <a:fld id="{6365542F-69FC-4D44-9D75-A73ED652EBB9}" type="datetime1">
              <a:rPr lang="de-DE" sz="1500" smtClean="0"/>
              <a:pPr/>
              <a:t>11.05.2026</a:t>
            </a:fld>
            <a:endParaRPr lang="de-DE" sz="1500" dirty="0"/>
          </a:p>
        </p:txBody>
      </p:sp>
      <p:sp>
        <p:nvSpPr>
          <p:cNvPr id="9" name="Inhaltsplatzhalter 8">
            <a:extLst>
              <a:ext uri="{FF2B5EF4-FFF2-40B4-BE49-F238E27FC236}">
                <a16:creationId xmlns:a16="http://schemas.microsoft.com/office/drawing/2014/main" id="{2BB84824-98EC-4ADD-B656-5C162FDCD3EA}"/>
              </a:ext>
            </a:extLst>
          </p:cNvPr>
          <p:cNvSpPr>
            <a:spLocks noGrp="1"/>
          </p:cNvSpPr>
          <p:nvPr>
            <p:ph idx="1"/>
          </p:nvPr>
        </p:nvSpPr>
        <p:spPr>
          <a:xfrm>
            <a:off x="604520" y="1641481"/>
            <a:ext cx="11377344" cy="7102798"/>
          </a:xfrm>
        </p:spPr>
        <p:txBody>
          <a:bodyPr>
            <a:normAutofit/>
          </a:bodyPr>
          <a:lstStyle/>
          <a:p>
            <a:pPr marL="0" indent="0">
              <a:buNone/>
            </a:pPr>
            <a:endParaRPr lang="de-DE" dirty="0"/>
          </a:p>
          <a:p>
            <a:endParaRPr lang="de-DE" dirty="0"/>
          </a:p>
        </p:txBody>
      </p:sp>
      <p:sp>
        <p:nvSpPr>
          <p:cNvPr id="10" name="Textfeld 9">
            <a:extLst>
              <a:ext uri="{FF2B5EF4-FFF2-40B4-BE49-F238E27FC236}">
                <a16:creationId xmlns:a16="http://schemas.microsoft.com/office/drawing/2014/main" id="{62AA64B7-F2A1-B125-23D6-ADB26C2BCEE3}"/>
              </a:ext>
            </a:extLst>
          </p:cNvPr>
          <p:cNvSpPr txBox="1"/>
          <p:nvPr/>
        </p:nvSpPr>
        <p:spPr>
          <a:xfrm>
            <a:off x="604520" y="1920280"/>
            <a:ext cx="11268888" cy="6571030"/>
          </a:xfrm>
          <a:prstGeom prst="rect">
            <a:avLst/>
          </a:prstGeom>
          <a:noFill/>
        </p:spPr>
        <p:txBody>
          <a:bodyPr wrap="square" rtlCol="0">
            <a:spAutoFit/>
          </a:bodyPr>
          <a:lstStyle/>
          <a:p>
            <a:pPr marL="342900" lvl="0" indent="-342900">
              <a:buFont typeface="+mj-lt"/>
              <a:buAutoNum type="arabicPeriod"/>
            </a:pPr>
            <a:r>
              <a:rPr lang="de-CH" sz="1900" dirty="0">
                <a:effectLst/>
                <a:latin typeface="Encode Sans Condensed" panose="020B0604020202020204" charset="0"/>
                <a:ea typeface="Times New Roman" panose="02020603050405020304" pitchFamily="18" charset="0"/>
                <a:cs typeface="Times New Roman" panose="02020603050405020304" pitchFamily="18" charset="0"/>
              </a:rPr>
              <a:t>einfach hingehen zu können, ohne Registrierung, Vorbestellung o.Ä.</a:t>
            </a:r>
            <a:endParaRPr lang="de-DE" sz="1900" dirty="0">
              <a:effectLst/>
              <a:latin typeface="Encode Sans Condensed" panose="020B060402020202020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de-CH" sz="1900" dirty="0">
                <a:effectLst/>
                <a:latin typeface="Encode Sans Condensed" panose="020B0604020202020204" charset="0"/>
                <a:ea typeface="Times New Roman" panose="02020603050405020304" pitchFamily="18" charset="0"/>
                <a:cs typeface="Times New Roman" panose="02020603050405020304" pitchFamily="18" charset="0"/>
              </a:rPr>
              <a:t>Lieferung an Arbeitsplatz </a:t>
            </a:r>
            <a:endParaRPr lang="de-DE" sz="1900" dirty="0">
              <a:effectLst/>
              <a:latin typeface="Encode Sans Condensed" panose="020B060402020202020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de-CH" sz="1900" dirty="0">
                <a:effectLst/>
                <a:latin typeface="Encode Sans Condensed" panose="020B0604020202020204" charset="0"/>
                <a:ea typeface="Times New Roman" panose="02020603050405020304" pitchFamily="18" charset="0"/>
                <a:cs typeface="Times New Roman" panose="02020603050405020304" pitchFamily="18" charset="0"/>
              </a:rPr>
              <a:t>Vor Ort zu bezahlen</a:t>
            </a:r>
            <a:endParaRPr lang="de-DE" sz="1900" dirty="0">
              <a:effectLst/>
              <a:latin typeface="Encode Sans Condensed" panose="020B060402020202020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de-CH" sz="1900" dirty="0">
                <a:effectLst/>
                <a:latin typeface="Encode Sans Condensed" panose="020B0604020202020204" charset="0"/>
                <a:ea typeface="Times New Roman" panose="02020603050405020304" pitchFamily="18" charset="0"/>
                <a:cs typeface="Times New Roman" panose="02020603050405020304" pitchFamily="18" charset="0"/>
              </a:rPr>
              <a:t>dass man das Essen mit an seinen Platz nehmen kann (da 30 min zu kurz sind um dort hin zu laufen und zu essen usw.  Das Essen müsste wie beim Schlachthof in einer Verpackung zum Mitnehmen sein.</a:t>
            </a:r>
            <a:endParaRPr lang="de-DE" sz="1900" dirty="0">
              <a:effectLst/>
              <a:latin typeface="Encode Sans Condensed" panose="020B060402020202020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de-CH" sz="1900" dirty="0">
                <a:effectLst/>
                <a:latin typeface="Encode Sans Condensed" panose="020B0604020202020204" charset="0"/>
                <a:ea typeface="Times New Roman" panose="02020603050405020304" pitchFamily="18" charset="0"/>
                <a:cs typeface="Times New Roman" panose="02020603050405020304" pitchFamily="18" charset="0"/>
              </a:rPr>
              <a:t>ohne Zahlung über eine App</a:t>
            </a:r>
            <a:endParaRPr lang="de-DE" sz="1900" dirty="0">
              <a:effectLst/>
              <a:latin typeface="Encode Sans Condensed" panose="020B060402020202020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de-CH" sz="1900" dirty="0">
                <a:effectLst/>
                <a:latin typeface="Encode Sans Condensed" panose="020B0604020202020204" charset="0"/>
                <a:ea typeface="Times New Roman" panose="02020603050405020304" pitchFamily="18" charset="0"/>
                <a:cs typeface="Times New Roman" panose="02020603050405020304" pitchFamily="18" charset="0"/>
              </a:rPr>
              <a:t>flexiblere Bestellung und einfache Zahlung per Karte ohne App</a:t>
            </a:r>
            <a:endParaRPr lang="de-DE" sz="1900" dirty="0">
              <a:effectLst/>
              <a:latin typeface="Encode Sans Condensed" panose="020B060402020202020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de-CH" sz="1900" dirty="0">
                <a:effectLst/>
                <a:latin typeface="Encode Sans Condensed" panose="020B0604020202020204" charset="0"/>
                <a:ea typeface="Times New Roman" panose="02020603050405020304" pitchFamily="18" charset="0"/>
                <a:cs typeface="Times New Roman" panose="02020603050405020304" pitchFamily="18" charset="0"/>
              </a:rPr>
              <a:t>vegane Angebote</a:t>
            </a:r>
            <a:endParaRPr lang="de-DE" sz="1900" dirty="0">
              <a:effectLst/>
              <a:latin typeface="Encode Sans Condensed" panose="020B060402020202020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de-CH" sz="1900" dirty="0">
                <a:effectLst/>
                <a:latin typeface="Encode Sans Condensed" panose="020B0604020202020204" charset="0"/>
                <a:ea typeface="Times New Roman" panose="02020603050405020304" pitchFamily="18" charset="0"/>
                <a:cs typeface="Times New Roman" panose="02020603050405020304" pitchFamily="18" charset="0"/>
              </a:rPr>
              <a:t>simpler Anmeldeprozess</a:t>
            </a:r>
            <a:endParaRPr lang="de-DE" sz="1900" dirty="0">
              <a:effectLst/>
              <a:latin typeface="Encode Sans Condensed" panose="020B060402020202020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de-CH" sz="1900" dirty="0">
                <a:effectLst/>
                <a:latin typeface="Encode Sans Condensed" panose="020B0604020202020204" charset="0"/>
                <a:ea typeface="Times New Roman" panose="02020603050405020304" pitchFamily="18" charset="0"/>
                <a:cs typeface="Times New Roman" panose="02020603050405020304" pitchFamily="18" charset="0"/>
              </a:rPr>
              <a:t>Die Gerichte wiederholen sich alle 6 Wochen. Man könnte aber noch mehr anbieten bspw. Rostwurst mit Sauerkraut oder Schichtkraut oder Kartoffel-/Nudelsalat mit Bockwurst usw. Die Soßen sind nicht lecker - definitiv Fertigpulver.</a:t>
            </a:r>
            <a:endParaRPr lang="de-DE" sz="1900" dirty="0">
              <a:effectLst/>
              <a:latin typeface="Encode Sans Condensed" panose="020B060402020202020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de-CH" sz="1900" dirty="0">
                <a:effectLst/>
                <a:latin typeface="Encode Sans Condensed" panose="020B0604020202020204" charset="0"/>
                <a:ea typeface="Times New Roman" panose="02020603050405020304" pitchFamily="18" charset="0"/>
                <a:cs typeface="Times New Roman" panose="02020603050405020304" pitchFamily="18" charset="0"/>
              </a:rPr>
              <a:t>Bezahlung direkt bei Essensausgabe</a:t>
            </a:r>
            <a:endParaRPr lang="de-DE" sz="1900" dirty="0">
              <a:effectLst/>
              <a:latin typeface="Encode Sans Condensed" panose="020B060402020202020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de-CH" sz="1900" dirty="0">
                <a:effectLst/>
                <a:latin typeface="Encode Sans Condensed" panose="020B0604020202020204" charset="0"/>
                <a:ea typeface="Times New Roman" panose="02020603050405020304" pitchFamily="18" charset="0"/>
                <a:cs typeface="Times New Roman" panose="02020603050405020304" pitchFamily="18" charset="0"/>
              </a:rPr>
              <a:t>sh. oben. Es muss seriöser werden und einfach beim Bezahlen vor Ort. ich würde gern mitessen! </a:t>
            </a:r>
            <a:endParaRPr lang="de-DE" sz="1900" dirty="0">
              <a:effectLst/>
              <a:latin typeface="Encode Sans Condensed" panose="020B060402020202020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de-CH" sz="1900" dirty="0">
                <a:effectLst/>
                <a:latin typeface="Encode Sans Condensed" panose="020B0604020202020204" charset="0"/>
                <a:ea typeface="Times New Roman" panose="02020603050405020304" pitchFamily="18" charset="0"/>
                <a:cs typeface="Times New Roman" panose="02020603050405020304" pitchFamily="18" charset="0"/>
              </a:rPr>
              <a:t>flexible spontane Nutzungsmöglichkeit</a:t>
            </a:r>
            <a:endParaRPr lang="de-DE" sz="1900" dirty="0">
              <a:effectLst/>
              <a:latin typeface="Encode Sans Condensed" panose="020B060402020202020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de-CH" sz="1900" dirty="0">
                <a:effectLst/>
                <a:latin typeface="Encode Sans Condensed" panose="020B0604020202020204" charset="0"/>
                <a:ea typeface="Times New Roman" panose="02020603050405020304" pitchFamily="18" charset="0"/>
                <a:cs typeface="Times New Roman" panose="02020603050405020304" pitchFamily="18" charset="0"/>
              </a:rPr>
              <a:t>z.B. Vor Ort zahlen und spontan Essen gehen können</a:t>
            </a:r>
            <a:endParaRPr lang="de-DE" sz="1900" dirty="0">
              <a:effectLst/>
              <a:latin typeface="Encode Sans Condensed" panose="020B060402020202020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de-CH" sz="1900" dirty="0">
                <a:effectLst/>
                <a:latin typeface="Encode Sans Condensed" panose="020B0604020202020204" charset="0"/>
                <a:ea typeface="Times New Roman" panose="02020603050405020304" pitchFamily="18" charset="0"/>
                <a:cs typeface="Times New Roman" panose="02020603050405020304" pitchFamily="18" charset="0"/>
              </a:rPr>
              <a:t>Wochenplan auch ohne App einsehbar</a:t>
            </a:r>
            <a:endParaRPr lang="de-DE" sz="1900" dirty="0">
              <a:effectLst/>
              <a:latin typeface="Encode Sans Condensed" panose="020B060402020202020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de-CH" sz="1900" dirty="0">
                <a:effectLst/>
                <a:latin typeface="Encode Sans Condensed" panose="020B0604020202020204" charset="0"/>
                <a:ea typeface="Times New Roman" panose="02020603050405020304" pitchFamily="18" charset="0"/>
                <a:cs typeface="Times New Roman" panose="02020603050405020304" pitchFamily="18" charset="0"/>
              </a:rPr>
              <a:t>Bar- oder Kartenzahlung Vor Ort, zu umständlich, vorher immer Geld aufgebucht damit man für mehre Personen bestellen konnte, die nicht angemeldet sind</a:t>
            </a:r>
          </a:p>
          <a:p>
            <a:pPr marL="342900" lvl="0" indent="-342900">
              <a:buFont typeface="+mj-lt"/>
              <a:buAutoNum type="arabicPeriod"/>
            </a:pPr>
            <a:r>
              <a:rPr lang="de-CH" sz="1800" dirty="0">
                <a:effectLst/>
                <a:latin typeface="Encode Sans Condensed" panose="020B0604020202020204" charset="0"/>
                <a:ea typeface="Times New Roman" panose="02020603050405020304" pitchFamily="18" charset="0"/>
                <a:cs typeface="Times New Roman" panose="02020603050405020304" pitchFamily="18" charset="0"/>
              </a:rPr>
              <a:t>Ich gehe zwar regelmäßig, aber ich würde es sehr begrüßen, wenn ich am Tag bis 8:00 Uhr bestellen könnte und nicht schon einen Tag vorher. Das Angebot mittwochs sagt mir selten zu, da ich süß nicht essen möchte und das andere Essen ist dann (auch) vegetarisch und noch dazu meist </a:t>
            </a:r>
            <a:r>
              <a:rPr lang="de-CH" sz="1800" dirty="0" err="1">
                <a:effectLst/>
                <a:latin typeface="Encode Sans Condensed" panose="020B0604020202020204" charset="0"/>
                <a:ea typeface="Times New Roman" panose="02020603050405020304" pitchFamily="18" charset="0"/>
                <a:cs typeface="Times New Roman" panose="02020603050405020304" pitchFamily="18" charset="0"/>
              </a:rPr>
              <a:t>vegatarischer</a:t>
            </a:r>
            <a:r>
              <a:rPr lang="de-CH" sz="1800" dirty="0">
                <a:effectLst/>
                <a:latin typeface="Encode Sans Condensed" panose="020B0604020202020204" charset="0"/>
                <a:ea typeface="Times New Roman" panose="02020603050405020304" pitchFamily="18" charset="0"/>
                <a:cs typeface="Times New Roman" panose="02020603050405020304" pitchFamily="18" charset="0"/>
              </a:rPr>
              <a:t> Fleischersatz</a:t>
            </a:r>
            <a:endParaRPr lang="de-DE" sz="1900" dirty="0">
              <a:effectLst/>
              <a:latin typeface="Encode Sans Condensed" panose="020B0604020202020204" charset="0"/>
              <a:ea typeface="Times New Roman" panose="02020603050405020304" pitchFamily="18" charset="0"/>
              <a:cs typeface="Times New Roman" panose="02020603050405020304" pitchFamily="18" charset="0"/>
            </a:endParaRPr>
          </a:p>
          <a:p>
            <a:endParaRPr lang="de-DE" dirty="0"/>
          </a:p>
        </p:txBody>
      </p:sp>
    </p:spTree>
    <p:extLst>
      <p:ext uri="{BB962C8B-B14F-4D97-AF65-F5344CB8AC3E}">
        <p14:creationId xmlns:p14="http://schemas.microsoft.com/office/powerpoint/2010/main" val="13239259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04520" y="798002"/>
            <a:ext cx="10044752" cy="670606"/>
          </a:xfrm>
        </p:spPr>
        <p:txBody>
          <a:bodyPr/>
          <a:lstStyle/>
          <a:p>
            <a:r>
              <a:rPr lang="de-DE" sz="2400" dirty="0"/>
              <a:t>6. </a:t>
            </a:r>
            <a:r>
              <a:rPr lang="de-DE" sz="2400" kern="0" dirty="0">
                <a:latin typeface="Encode Sans Condensed" panose="020B0604020202020204" charset="0"/>
              </a:rPr>
              <a:t>Was würde Sie bewegen, das Angebot zu nutzen - Sonstiges</a:t>
            </a:r>
            <a:br>
              <a:rPr lang="de-DE" sz="3600" dirty="0">
                <a:latin typeface="Encode Sans Condensed" panose="020B0604020202020204" charset="0"/>
              </a:rPr>
            </a:br>
            <a:endParaRPr lang="de-DE" dirty="0"/>
          </a:p>
        </p:txBody>
      </p:sp>
      <p:sp>
        <p:nvSpPr>
          <p:cNvPr id="4" name="Foliennummernplatzhalter 3"/>
          <p:cNvSpPr>
            <a:spLocks noGrp="1"/>
          </p:cNvSpPr>
          <p:nvPr>
            <p:ph type="sldNum" sz="quarter" idx="4"/>
          </p:nvPr>
        </p:nvSpPr>
        <p:spPr>
          <a:xfrm>
            <a:off x="9709025" y="9090026"/>
            <a:ext cx="2987040" cy="511175"/>
          </a:xfrm>
        </p:spPr>
        <p:txBody>
          <a:bodyPr/>
          <a:lstStyle/>
          <a:p>
            <a:fld id="{8C73BB58-2DBF-41C0-8527-650A8B530627}" type="slidenum">
              <a:rPr lang="de-DE" smtClean="0"/>
              <a:pPr/>
              <a:t>10</a:t>
            </a:fld>
            <a:endParaRPr lang="de-DE" dirty="0"/>
          </a:p>
        </p:txBody>
      </p:sp>
      <p:sp>
        <p:nvSpPr>
          <p:cNvPr id="7" name="Datumsplatzhalter 3"/>
          <p:cNvSpPr txBox="1">
            <a:spLocks/>
          </p:cNvSpPr>
          <p:nvPr/>
        </p:nvSpPr>
        <p:spPr>
          <a:xfrm>
            <a:off x="0" y="9217024"/>
            <a:ext cx="2987040" cy="408112"/>
          </a:xfrm>
          <a:prstGeom prst="rect">
            <a:avLst/>
          </a:prstGeom>
        </p:spPr>
        <p:txBody>
          <a:bodyPr vert="horz" lIns="128016" tIns="64008" rIns="128016" bIns="64008" rtlCol="0" anchor="ctr"/>
          <a:lstStyle>
            <a:defPPr>
              <a:defRPr lang="de-DE"/>
            </a:defPPr>
            <a:lvl1pPr marL="0" algn="l" defTabSz="1280160" rtl="0" eaLnBrk="1" latinLnBrk="0" hangingPunct="1">
              <a:defRPr sz="1700" kern="1200">
                <a:solidFill>
                  <a:schemeClr val="tx1">
                    <a:tint val="75000"/>
                  </a:schemeClr>
                </a:solidFill>
                <a:latin typeface="+mn-lt"/>
                <a:ea typeface="+mn-ea"/>
                <a:cs typeface="+mn-cs"/>
              </a:defRPr>
            </a:lvl1pPr>
            <a:lvl2pPr marL="640080" algn="l" defTabSz="1280160" rtl="0" eaLnBrk="1" latinLnBrk="0" hangingPunct="1">
              <a:defRPr sz="2500" kern="1200">
                <a:solidFill>
                  <a:schemeClr val="tx1"/>
                </a:solidFill>
                <a:latin typeface="+mn-lt"/>
                <a:ea typeface="+mn-ea"/>
                <a:cs typeface="+mn-cs"/>
              </a:defRPr>
            </a:lvl2pPr>
            <a:lvl3pPr marL="1280160" algn="l" defTabSz="1280160" rtl="0" eaLnBrk="1" latinLnBrk="0" hangingPunct="1">
              <a:defRPr sz="2500" kern="1200">
                <a:solidFill>
                  <a:schemeClr val="tx1"/>
                </a:solidFill>
                <a:latin typeface="+mn-lt"/>
                <a:ea typeface="+mn-ea"/>
                <a:cs typeface="+mn-cs"/>
              </a:defRPr>
            </a:lvl3pPr>
            <a:lvl4pPr marL="1920240" algn="l" defTabSz="1280160" rtl="0" eaLnBrk="1" latinLnBrk="0" hangingPunct="1">
              <a:defRPr sz="2500" kern="1200">
                <a:solidFill>
                  <a:schemeClr val="tx1"/>
                </a:solidFill>
                <a:latin typeface="+mn-lt"/>
                <a:ea typeface="+mn-ea"/>
                <a:cs typeface="+mn-cs"/>
              </a:defRPr>
            </a:lvl4pPr>
            <a:lvl5pPr marL="2560320" algn="l" defTabSz="1280160" rtl="0" eaLnBrk="1" latinLnBrk="0" hangingPunct="1">
              <a:defRPr sz="2500" kern="1200">
                <a:solidFill>
                  <a:schemeClr val="tx1"/>
                </a:solidFill>
                <a:latin typeface="+mn-lt"/>
                <a:ea typeface="+mn-ea"/>
                <a:cs typeface="+mn-cs"/>
              </a:defRPr>
            </a:lvl5pPr>
            <a:lvl6pPr marL="3200400" algn="l" defTabSz="1280160" rtl="0" eaLnBrk="1" latinLnBrk="0" hangingPunct="1">
              <a:defRPr sz="2500" kern="1200">
                <a:solidFill>
                  <a:schemeClr val="tx1"/>
                </a:solidFill>
                <a:latin typeface="+mn-lt"/>
                <a:ea typeface="+mn-ea"/>
                <a:cs typeface="+mn-cs"/>
              </a:defRPr>
            </a:lvl6pPr>
            <a:lvl7pPr marL="3840480" algn="l" defTabSz="1280160" rtl="0" eaLnBrk="1" latinLnBrk="0" hangingPunct="1">
              <a:defRPr sz="2500" kern="1200">
                <a:solidFill>
                  <a:schemeClr val="tx1"/>
                </a:solidFill>
                <a:latin typeface="+mn-lt"/>
                <a:ea typeface="+mn-ea"/>
                <a:cs typeface="+mn-cs"/>
              </a:defRPr>
            </a:lvl7pPr>
            <a:lvl8pPr marL="4480560" algn="l" defTabSz="1280160" rtl="0" eaLnBrk="1" latinLnBrk="0" hangingPunct="1">
              <a:defRPr sz="2500" kern="1200">
                <a:solidFill>
                  <a:schemeClr val="tx1"/>
                </a:solidFill>
                <a:latin typeface="+mn-lt"/>
                <a:ea typeface="+mn-ea"/>
                <a:cs typeface="+mn-cs"/>
              </a:defRPr>
            </a:lvl8pPr>
            <a:lvl9pPr marL="5120640" algn="l" defTabSz="1280160" rtl="0" eaLnBrk="1" latinLnBrk="0" hangingPunct="1">
              <a:defRPr sz="2500" kern="1200">
                <a:solidFill>
                  <a:schemeClr val="tx1"/>
                </a:solidFill>
                <a:latin typeface="+mn-lt"/>
                <a:ea typeface="+mn-ea"/>
                <a:cs typeface="+mn-cs"/>
              </a:defRPr>
            </a:lvl9pPr>
          </a:lstStyle>
          <a:p>
            <a:r>
              <a:rPr lang="de-DE" sz="1500" dirty="0"/>
              <a:t>Stand </a:t>
            </a:r>
            <a:fld id="{6365542F-69FC-4D44-9D75-A73ED652EBB9}" type="datetime1">
              <a:rPr lang="de-DE" sz="1500" smtClean="0"/>
              <a:pPr/>
              <a:t>11.05.2026</a:t>
            </a:fld>
            <a:endParaRPr lang="de-DE" sz="1500" dirty="0"/>
          </a:p>
        </p:txBody>
      </p:sp>
      <p:sp>
        <p:nvSpPr>
          <p:cNvPr id="9" name="Inhaltsplatzhalter 8">
            <a:extLst>
              <a:ext uri="{FF2B5EF4-FFF2-40B4-BE49-F238E27FC236}">
                <a16:creationId xmlns:a16="http://schemas.microsoft.com/office/drawing/2014/main" id="{2BB84824-98EC-4ADD-B656-5C162FDCD3EA}"/>
              </a:ext>
            </a:extLst>
          </p:cNvPr>
          <p:cNvSpPr>
            <a:spLocks noGrp="1"/>
          </p:cNvSpPr>
          <p:nvPr>
            <p:ph idx="1"/>
          </p:nvPr>
        </p:nvSpPr>
        <p:spPr>
          <a:xfrm>
            <a:off x="604520" y="1641481"/>
            <a:ext cx="11377344" cy="7102798"/>
          </a:xfrm>
        </p:spPr>
        <p:txBody>
          <a:bodyPr>
            <a:normAutofit/>
          </a:bodyPr>
          <a:lstStyle/>
          <a:p>
            <a:pPr marL="0" indent="0">
              <a:buNone/>
            </a:pPr>
            <a:endParaRPr lang="de-DE" dirty="0"/>
          </a:p>
          <a:p>
            <a:endParaRPr lang="de-DE" dirty="0"/>
          </a:p>
        </p:txBody>
      </p:sp>
      <p:sp>
        <p:nvSpPr>
          <p:cNvPr id="10" name="Textfeld 9">
            <a:extLst>
              <a:ext uri="{FF2B5EF4-FFF2-40B4-BE49-F238E27FC236}">
                <a16:creationId xmlns:a16="http://schemas.microsoft.com/office/drawing/2014/main" id="{62AA64B7-F2A1-B125-23D6-ADB26C2BCEE3}"/>
              </a:ext>
            </a:extLst>
          </p:cNvPr>
          <p:cNvSpPr txBox="1"/>
          <p:nvPr/>
        </p:nvSpPr>
        <p:spPr>
          <a:xfrm>
            <a:off x="604520" y="1920280"/>
            <a:ext cx="11377344" cy="6694140"/>
          </a:xfrm>
          <a:prstGeom prst="rect">
            <a:avLst/>
          </a:prstGeom>
          <a:noFill/>
        </p:spPr>
        <p:txBody>
          <a:bodyPr wrap="square" rtlCol="0">
            <a:spAutoFit/>
          </a:bodyPr>
          <a:lstStyle/>
          <a:p>
            <a:pPr marL="342900" lvl="0" indent="-342900">
              <a:buFont typeface="+mj-lt"/>
              <a:buAutoNum type="arabicPeriod"/>
            </a:pPr>
            <a:r>
              <a:rPr lang="de-CH" sz="1900" dirty="0">
                <a:effectLst/>
                <a:latin typeface="Encode Sans Condensed" panose="020B0604020202020204" charset="0"/>
                <a:ea typeface="Times New Roman" panose="02020603050405020304" pitchFamily="18" charset="0"/>
                <a:cs typeface="Times New Roman" panose="02020603050405020304" pitchFamily="18" charset="0"/>
              </a:rPr>
              <a:t>Liefermöglichkeit</a:t>
            </a:r>
            <a:endParaRPr lang="de-DE" sz="1900" dirty="0">
              <a:effectLst/>
              <a:latin typeface="Encode Sans Condensed" panose="020B060402020202020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de-CH" sz="1900" dirty="0">
                <a:effectLst/>
                <a:latin typeface="Encode Sans Condensed" panose="020B0604020202020204" charset="0"/>
                <a:ea typeface="Times New Roman" panose="02020603050405020304" pitchFamily="18" charset="0"/>
                <a:cs typeface="Times New Roman" panose="02020603050405020304" pitchFamily="18" charset="0"/>
              </a:rPr>
              <a:t>kleine Snacks (Currywurst, Pommes, Hamburger) </a:t>
            </a:r>
            <a:endParaRPr lang="de-DE" sz="1900" dirty="0">
              <a:effectLst/>
              <a:latin typeface="Encode Sans Condensed" panose="020B060402020202020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de-CH" sz="1900" dirty="0">
                <a:effectLst/>
                <a:latin typeface="Encode Sans Condensed" panose="020B0604020202020204" charset="0"/>
                <a:ea typeface="Times New Roman" panose="02020603050405020304" pitchFamily="18" charset="0"/>
                <a:cs typeface="Times New Roman" panose="02020603050405020304" pitchFamily="18" charset="0"/>
              </a:rPr>
              <a:t>Bezahlung vor Ort, gerne ausschließlich Kartenzahlung</a:t>
            </a:r>
            <a:endParaRPr lang="de-DE" sz="1900" dirty="0">
              <a:effectLst/>
              <a:latin typeface="Encode Sans Condensed" panose="020B060402020202020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de-CH" sz="1900" dirty="0">
                <a:effectLst/>
                <a:latin typeface="Encode Sans Condensed" panose="020B0604020202020204" charset="0"/>
                <a:ea typeface="Times New Roman" panose="02020603050405020304" pitchFamily="18" charset="0"/>
                <a:cs typeface="Times New Roman" panose="02020603050405020304" pitchFamily="18" charset="0"/>
              </a:rPr>
              <a:t>Barzahlung</a:t>
            </a:r>
            <a:endParaRPr lang="de-DE" sz="1900" dirty="0">
              <a:effectLst/>
              <a:latin typeface="Encode Sans Condensed" panose="020B060402020202020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de-CH" sz="1900" dirty="0">
                <a:effectLst/>
                <a:latin typeface="Encode Sans Condensed" panose="020B0604020202020204" charset="0"/>
                <a:ea typeface="Times New Roman" panose="02020603050405020304" pitchFamily="18" charset="0"/>
                <a:cs typeface="Times New Roman" panose="02020603050405020304" pitchFamily="18" charset="0"/>
              </a:rPr>
              <a:t>Lieferung zur Mittagspause</a:t>
            </a:r>
            <a:endParaRPr lang="de-DE" sz="1900" dirty="0">
              <a:effectLst/>
              <a:latin typeface="Encode Sans Condensed" panose="020B060402020202020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de-CH" sz="1900" dirty="0">
                <a:effectLst/>
                <a:latin typeface="Encode Sans Condensed" panose="020B0604020202020204" charset="0"/>
                <a:ea typeface="Times New Roman" panose="02020603050405020304" pitchFamily="18" charset="0"/>
                <a:cs typeface="Times New Roman" panose="02020603050405020304" pitchFamily="18" charset="0"/>
              </a:rPr>
              <a:t>Viel besser in meinen Augen wäre es, wenn die entsprechend eingenommenen Mahlzeiten am Monatsende, z.B. per Bankeinzug, abgerechnet werden könnten. Das Beispiel der Firma Frischmenü Steins &amp; Richter GmbH (Schacht </a:t>
            </a:r>
            <a:r>
              <a:rPr lang="de-CH" sz="1900" dirty="0" err="1">
                <a:effectLst/>
                <a:latin typeface="Encode Sans Condensed" panose="020B0604020202020204" charset="0"/>
                <a:ea typeface="Times New Roman" panose="02020603050405020304" pitchFamily="18" charset="0"/>
                <a:cs typeface="Times New Roman" panose="02020603050405020304" pitchFamily="18" charset="0"/>
              </a:rPr>
              <a:t>Pöthen</a:t>
            </a:r>
            <a:r>
              <a:rPr lang="de-CH" sz="1900" dirty="0">
                <a:effectLst/>
                <a:latin typeface="Encode Sans Condensed" panose="020B0604020202020204" charset="0"/>
                <a:ea typeface="Times New Roman" panose="02020603050405020304" pitchFamily="18" charset="0"/>
                <a:cs typeface="Times New Roman" panose="02020603050405020304" pitchFamily="18" charset="0"/>
              </a:rPr>
              <a:t>) zeigt, das es geht.</a:t>
            </a:r>
            <a:endParaRPr lang="de-DE" sz="1900" dirty="0">
              <a:effectLst/>
              <a:latin typeface="Encode Sans Condensed" panose="020B060402020202020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de-CH" sz="1900" dirty="0">
                <a:effectLst/>
                <a:latin typeface="Encode Sans Condensed" panose="020B0604020202020204" charset="0"/>
                <a:ea typeface="Times New Roman" panose="02020603050405020304" pitchFamily="18" charset="0"/>
                <a:cs typeface="Times New Roman" panose="02020603050405020304" pitchFamily="18" charset="0"/>
              </a:rPr>
              <a:t>Sepa</a:t>
            </a:r>
            <a:endParaRPr lang="de-DE" sz="1900" dirty="0">
              <a:effectLst/>
              <a:latin typeface="Encode Sans Condensed" panose="020B060402020202020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de-CH" sz="1900" dirty="0">
                <a:effectLst/>
                <a:latin typeface="Encode Sans Condensed" panose="020B0604020202020204" charset="0"/>
                <a:ea typeface="Times New Roman" panose="02020603050405020304" pitchFamily="18" charset="0"/>
                <a:cs typeface="Times New Roman" panose="02020603050405020304" pitchFamily="18" charset="0"/>
              </a:rPr>
              <a:t>spontaner im Sinne von ich kann mich bis </a:t>
            </a:r>
            <a:r>
              <a:rPr lang="de-CH" sz="1900" dirty="0" err="1">
                <a:effectLst/>
                <a:latin typeface="Encode Sans Condensed" panose="020B0604020202020204" charset="0"/>
                <a:ea typeface="Times New Roman" panose="02020603050405020304" pitchFamily="18" charset="0"/>
                <a:cs typeface="Times New Roman" panose="02020603050405020304" pitchFamily="18" charset="0"/>
              </a:rPr>
              <a:t>frühs</a:t>
            </a:r>
            <a:r>
              <a:rPr lang="de-CH" sz="1900" dirty="0">
                <a:effectLst/>
                <a:latin typeface="Encode Sans Condensed" panose="020B0604020202020204" charset="0"/>
                <a:ea typeface="Times New Roman" panose="02020603050405020304" pitchFamily="18" charset="0"/>
                <a:cs typeface="Times New Roman" panose="02020603050405020304" pitchFamily="18" charset="0"/>
              </a:rPr>
              <a:t> 8:00 Uhr am Tag noch entscheiden ob ich mit esse</a:t>
            </a:r>
            <a:endParaRPr lang="de-DE" sz="1900" dirty="0">
              <a:effectLst/>
              <a:latin typeface="Encode Sans Condensed" panose="020B060402020202020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de-CH" sz="1900" dirty="0">
                <a:effectLst/>
                <a:latin typeface="Encode Sans Condensed" panose="020B0604020202020204" charset="0"/>
                <a:ea typeface="Times New Roman" panose="02020603050405020304" pitchFamily="18" charset="0"/>
                <a:cs typeface="Times New Roman" panose="02020603050405020304" pitchFamily="18" charset="0"/>
              </a:rPr>
              <a:t>Qualität und Frische der Lebensmittel</a:t>
            </a:r>
            <a:endParaRPr lang="de-DE" sz="1900" dirty="0">
              <a:effectLst/>
              <a:latin typeface="Encode Sans Condensed" panose="020B060402020202020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de-CH" sz="1900" dirty="0">
                <a:effectLst/>
                <a:latin typeface="Encode Sans Condensed" panose="020B0604020202020204" charset="0"/>
                <a:ea typeface="Times New Roman" panose="02020603050405020304" pitchFamily="18" charset="0"/>
                <a:cs typeface="Times New Roman" panose="02020603050405020304" pitchFamily="18" charset="0"/>
              </a:rPr>
              <a:t>Probewoche ohne Anmeldung, Direktzahlungsmöglichkeit</a:t>
            </a:r>
            <a:endParaRPr lang="de-DE" sz="1900" dirty="0">
              <a:effectLst/>
              <a:latin typeface="Encode Sans Condensed" panose="020B060402020202020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de-CH" sz="1900" dirty="0">
                <a:effectLst/>
                <a:latin typeface="Encode Sans Condensed" panose="020B0604020202020204" charset="0"/>
                <a:ea typeface="Times New Roman" panose="02020603050405020304" pitchFamily="18" charset="0"/>
                <a:cs typeface="Times New Roman" panose="02020603050405020304" pitchFamily="18" charset="0"/>
              </a:rPr>
              <a:t>spontane Angebote sind natürlich für Sie schwer planbar - hier würde aber vielleicht auch ein wirklich kleines Angebot ausreichen...</a:t>
            </a:r>
            <a:endParaRPr lang="de-DE" sz="1900" dirty="0">
              <a:effectLst/>
              <a:latin typeface="Encode Sans Condensed" panose="020B060402020202020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de-CH" sz="1900" dirty="0">
                <a:effectLst/>
                <a:latin typeface="Encode Sans Condensed" panose="020B0604020202020204" charset="0"/>
                <a:ea typeface="Times New Roman" panose="02020603050405020304" pitchFamily="18" charset="0"/>
                <a:cs typeface="Times New Roman" panose="02020603050405020304" pitchFamily="18" charset="0"/>
              </a:rPr>
              <a:t>Der Prozess muss einfacher werden. Essen ohne Registrierung, oder zumindest eine digitale Möglichkeit zur Registrierung. Eine Möglichkeit sein Essen nachträglich zu holen bei spontanen Terminen. Eine Möglichkeit eine weitere Portion spontan zu bestellen, z. B. für Geschäftskunden im Haus. Eine Möglichkeit auch spontan ohne Voranmeldung, z. B. gegen Bargeld essen zu gehen, auch für die Öffentlichkeit</a:t>
            </a:r>
            <a:endParaRPr lang="de-DE" sz="1900" dirty="0">
              <a:effectLst/>
              <a:latin typeface="Encode Sans Condensed" panose="020B060402020202020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de-CH" sz="1900" dirty="0">
                <a:effectLst/>
                <a:latin typeface="Encode Sans Condensed" panose="020B0604020202020204" charset="0"/>
                <a:ea typeface="Times New Roman" panose="02020603050405020304" pitchFamily="18" charset="0"/>
                <a:cs typeface="Times New Roman" panose="02020603050405020304" pitchFamily="18" charset="0"/>
              </a:rPr>
              <a:t>Salatbar, tägliches Suppenangebot</a:t>
            </a:r>
            <a:endParaRPr lang="de-DE" sz="1900" dirty="0">
              <a:effectLst/>
              <a:latin typeface="Encode Sans Condensed" panose="020B0604020202020204" charset="0"/>
              <a:ea typeface="Times New Roman" panose="02020603050405020304" pitchFamily="18" charset="0"/>
              <a:cs typeface="Times New Roman" panose="02020603050405020304" pitchFamily="18" charset="0"/>
            </a:endParaRPr>
          </a:p>
          <a:p>
            <a:pPr marL="342900" lvl="0" indent="-342900">
              <a:buFont typeface="+mj-lt"/>
              <a:buAutoNum type="arabicPeriod"/>
            </a:pPr>
            <a:r>
              <a:rPr lang="de-CH" sz="1900" dirty="0">
                <a:effectLst/>
                <a:latin typeface="Encode Sans Condensed" panose="020B0604020202020204" charset="0"/>
                <a:ea typeface="Times New Roman" panose="02020603050405020304" pitchFamily="18" charset="0"/>
                <a:cs typeface="Times New Roman" panose="02020603050405020304" pitchFamily="18" charset="0"/>
              </a:rPr>
              <a:t>ohne Anmeldung, ohne Vorbestellung </a:t>
            </a:r>
            <a:endParaRPr lang="de-DE" sz="1900" dirty="0">
              <a:effectLst/>
              <a:latin typeface="Encode Sans Condensed" panose="020B0604020202020204" charset="0"/>
              <a:ea typeface="Times New Roman" panose="02020603050405020304" pitchFamily="18" charset="0"/>
              <a:cs typeface="Times New Roman" panose="02020603050405020304" pitchFamily="18" charset="0"/>
            </a:endParaRPr>
          </a:p>
          <a:p>
            <a:pPr marL="342900" lvl="0" indent="-342900">
              <a:spcAft>
                <a:spcPts val="600"/>
              </a:spcAft>
              <a:buFont typeface="+mj-lt"/>
              <a:buAutoNum type="arabicPeriod"/>
            </a:pPr>
            <a:r>
              <a:rPr lang="de-CH" sz="1900" dirty="0">
                <a:effectLst/>
                <a:latin typeface="Encode Sans Condensed" panose="020B0604020202020204" charset="0"/>
                <a:ea typeface="Times New Roman" panose="02020603050405020304" pitchFamily="18" charset="0"/>
                <a:cs typeface="Times New Roman" panose="02020603050405020304" pitchFamily="18" charset="0"/>
              </a:rPr>
              <a:t>bessere Informationen z.B. über das Intranet mit ansprechenden Bildern</a:t>
            </a:r>
            <a:endParaRPr lang="de-DE" sz="1900" dirty="0">
              <a:effectLst/>
              <a:latin typeface="Encode Sans Condensed" panose="020B0604020202020204" charset="0"/>
              <a:ea typeface="Times New Roman" panose="02020603050405020304" pitchFamily="18" charset="0"/>
              <a:cs typeface="Times New Roman" panose="02020603050405020304" pitchFamily="18" charset="0"/>
            </a:endParaRPr>
          </a:p>
          <a:p>
            <a:endParaRPr lang="de-DE" dirty="0"/>
          </a:p>
        </p:txBody>
      </p:sp>
    </p:spTree>
    <p:extLst>
      <p:ext uri="{BB962C8B-B14F-4D97-AF65-F5344CB8AC3E}">
        <p14:creationId xmlns:p14="http://schemas.microsoft.com/office/powerpoint/2010/main" val="23397837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04520" y="798002"/>
            <a:ext cx="10044752" cy="670606"/>
          </a:xfrm>
        </p:spPr>
        <p:txBody>
          <a:bodyPr/>
          <a:lstStyle/>
          <a:p>
            <a:r>
              <a:rPr lang="de-DE" sz="2400" dirty="0"/>
              <a:t>7. Verbesserungsvorschläge der Mitarbeitenden - Zusammenfassung</a:t>
            </a:r>
            <a:endParaRPr lang="de-DE" dirty="0"/>
          </a:p>
        </p:txBody>
      </p:sp>
      <p:sp>
        <p:nvSpPr>
          <p:cNvPr id="4" name="Foliennummernplatzhalter 3"/>
          <p:cNvSpPr>
            <a:spLocks noGrp="1"/>
          </p:cNvSpPr>
          <p:nvPr>
            <p:ph type="sldNum" sz="quarter" idx="4"/>
          </p:nvPr>
        </p:nvSpPr>
        <p:spPr>
          <a:xfrm>
            <a:off x="9709025" y="9090026"/>
            <a:ext cx="2987040" cy="511175"/>
          </a:xfrm>
        </p:spPr>
        <p:txBody>
          <a:bodyPr/>
          <a:lstStyle/>
          <a:p>
            <a:fld id="{8C73BB58-2DBF-41C0-8527-650A8B530627}" type="slidenum">
              <a:rPr lang="de-DE" smtClean="0"/>
              <a:pPr/>
              <a:t>11</a:t>
            </a:fld>
            <a:endParaRPr lang="de-DE" dirty="0"/>
          </a:p>
        </p:txBody>
      </p:sp>
      <p:sp>
        <p:nvSpPr>
          <p:cNvPr id="7" name="Datumsplatzhalter 3"/>
          <p:cNvSpPr txBox="1">
            <a:spLocks/>
          </p:cNvSpPr>
          <p:nvPr/>
        </p:nvSpPr>
        <p:spPr>
          <a:xfrm>
            <a:off x="0" y="9217024"/>
            <a:ext cx="2987040" cy="408112"/>
          </a:xfrm>
          <a:prstGeom prst="rect">
            <a:avLst/>
          </a:prstGeom>
        </p:spPr>
        <p:txBody>
          <a:bodyPr vert="horz" lIns="128016" tIns="64008" rIns="128016" bIns="64008" rtlCol="0" anchor="ctr"/>
          <a:lstStyle>
            <a:defPPr>
              <a:defRPr lang="de-DE"/>
            </a:defPPr>
            <a:lvl1pPr marL="0" algn="l" defTabSz="1280160" rtl="0" eaLnBrk="1" latinLnBrk="0" hangingPunct="1">
              <a:defRPr sz="1700" kern="1200">
                <a:solidFill>
                  <a:schemeClr val="tx1">
                    <a:tint val="75000"/>
                  </a:schemeClr>
                </a:solidFill>
                <a:latin typeface="+mn-lt"/>
                <a:ea typeface="+mn-ea"/>
                <a:cs typeface="+mn-cs"/>
              </a:defRPr>
            </a:lvl1pPr>
            <a:lvl2pPr marL="640080" algn="l" defTabSz="1280160" rtl="0" eaLnBrk="1" latinLnBrk="0" hangingPunct="1">
              <a:defRPr sz="2500" kern="1200">
                <a:solidFill>
                  <a:schemeClr val="tx1"/>
                </a:solidFill>
                <a:latin typeface="+mn-lt"/>
                <a:ea typeface="+mn-ea"/>
                <a:cs typeface="+mn-cs"/>
              </a:defRPr>
            </a:lvl2pPr>
            <a:lvl3pPr marL="1280160" algn="l" defTabSz="1280160" rtl="0" eaLnBrk="1" latinLnBrk="0" hangingPunct="1">
              <a:defRPr sz="2500" kern="1200">
                <a:solidFill>
                  <a:schemeClr val="tx1"/>
                </a:solidFill>
                <a:latin typeface="+mn-lt"/>
                <a:ea typeface="+mn-ea"/>
                <a:cs typeface="+mn-cs"/>
              </a:defRPr>
            </a:lvl3pPr>
            <a:lvl4pPr marL="1920240" algn="l" defTabSz="1280160" rtl="0" eaLnBrk="1" latinLnBrk="0" hangingPunct="1">
              <a:defRPr sz="2500" kern="1200">
                <a:solidFill>
                  <a:schemeClr val="tx1"/>
                </a:solidFill>
                <a:latin typeface="+mn-lt"/>
                <a:ea typeface="+mn-ea"/>
                <a:cs typeface="+mn-cs"/>
              </a:defRPr>
            </a:lvl4pPr>
            <a:lvl5pPr marL="2560320" algn="l" defTabSz="1280160" rtl="0" eaLnBrk="1" latinLnBrk="0" hangingPunct="1">
              <a:defRPr sz="2500" kern="1200">
                <a:solidFill>
                  <a:schemeClr val="tx1"/>
                </a:solidFill>
                <a:latin typeface="+mn-lt"/>
                <a:ea typeface="+mn-ea"/>
                <a:cs typeface="+mn-cs"/>
              </a:defRPr>
            </a:lvl5pPr>
            <a:lvl6pPr marL="3200400" algn="l" defTabSz="1280160" rtl="0" eaLnBrk="1" latinLnBrk="0" hangingPunct="1">
              <a:defRPr sz="2500" kern="1200">
                <a:solidFill>
                  <a:schemeClr val="tx1"/>
                </a:solidFill>
                <a:latin typeface="+mn-lt"/>
                <a:ea typeface="+mn-ea"/>
                <a:cs typeface="+mn-cs"/>
              </a:defRPr>
            </a:lvl6pPr>
            <a:lvl7pPr marL="3840480" algn="l" defTabSz="1280160" rtl="0" eaLnBrk="1" latinLnBrk="0" hangingPunct="1">
              <a:defRPr sz="2500" kern="1200">
                <a:solidFill>
                  <a:schemeClr val="tx1"/>
                </a:solidFill>
                <a:latin typeface="+mn-lt"/>
                <a:ea typeface="+mn-ea"/>
                <a:cs typeface="+mn-cs"/>
              </a:defRPr>
            </a:lvl7pPr>
            <a:lvl8pPr marL="4480560" algn="l" defTabSz="1280160" rtl="0" eaLnBrk="1" latinLnBrk="0" hangingPunct="1">
              <a:defRPr sz="2500" kern="1200">
                <a:solidFill>
                  <a:schemeClr val="tx1"/>
                </a:solidFill>
                <a:latin typeface="+mn-lt"/>
                <a:ea typeface="+mn-ea"/>
                <a:cs typeface="+mn-cs"/>
              </a:defRPr>
            </a:lvl8pPr>
            <a:lvl9pPr marL="5120640" algn="l" defTabSz="1280160" rtl="0" eaLnBrk="1" latinLnBrk="0" hangingPunct="1">
              <a:defRPr sz="2500" kern="1200">
                <a:solidFill>
                  <a:schemeClr val="tx1"/>
                </a:solidFill>
                <a:latin typeface="+mn-lt"/>
                <a:ea typeface="+mn-ea"/>
                <a:cs typeface="+mn-cs"/>
              </a:defRPr>
            </a:lvl9pPr>
          </a:lstStyle>
          <a:p>
            <a:r>
              <a:rPr lang="de-DE" sz="1500" dirty="0"/>
              <a:t>Stand </a:t>
            </a:r>
            <a:fld id="{6365542F-69FC-4D44-9D75-A73ED652EBB9}" type="datetime1">
              <a:rPr lang="de-DE" sz="1500" smtClean="0"/>
              <a:pPr/>
              <a:t>11.05.2026</a:t>
            </a:fld>
            <a:endParaRPr lang="de-DE" sz="1500" dirty="0"/>
          </a:p>
        </p:txBody>
      </p:sp>
      <p:sp>
        <p:nvSpPr>
          <p:cNvPr id="9" name="Inhaltsplatzhalter 8">
            <a:extLst>
              <a:ext uri="{FF2B5EF4-FFF2-40B4-BE49-F238E27FC236}">
                <a16:creationId xmlns:a16="http://schemas.microsoft.com/office/drawing/2014/main" id="{2BB84824-98EC-4ADD-B656-5C162FDCD3EA}"/>
              </a:ext>
            </a:extLst>
          </p:cNvPr>
          <p:cNvSpPr>
            <a:spLocks noGrp="1"/>
          </p:cNvSpPr>
          <p:nvPr>
            <p:ph idx="1"/>
          </p:nvPr>
        </p:nvSpPr>
        <p:spPr>
          <a:xfrm>
            <a:off x="604520" y="1641481"/>
            <a:ext cx="11377344" cy="7102798"/>
          </a:xfrm>
        </p:spPr>
        <p:txBody>
          <a:bodyPr>
            <a:normAutofit/>
          </a:bodyPr>
          <a:lstStyle/>
          <a:p>
            <a:pPr marL="0" indent="0">
              <a:buNone/>
            </a:pPr>
            <a:endParaRPr lang="de-DE" dirty="0"/>
          </a:p>
          <a:p>
            <a:pPr marL="0" indent="0">
              <a:buNone/>
            </a:pPr>
            <a:r>
              <a:rPr lang="de-CH" sz="1800" dirty="0">
                <a:effectLst/>
                <a:latin typeface="Encode Sans Condensed" panose="020B0604020202020204" charset="0"/>
                <a:ea typeface="Times New Roman" panose="02020603050405020304" pitchFamily="18" charset="0"/>
                <a:cs typeface="Times New Roman" panose="02020603050405020304" pitchFamily="18" charset="0"/>
              </a:rPr>
              <a:t>Spontan hingehen, </a:t>
            </a:r>
          </a:p>
          <a:p>
            <a:pPr marL="0" indent="0">
              <a:buNone/>
            </a:pPr>
            <a:r>
              <a:rPr lang="de-CH" sz="1800" dirty="0">
                <a:effectLst/>
                <a:latin typeface="Encode Sans Condensed" panose="020B0604020202020204" charset="0"/>
                <a:ea typeface="Times New Roman" panose="02020603050405020304" pitchFamily="18" charset="0"/>
                <a:cs typeface="Times New Roman" panose="02020603050405020304" pitchFamily="18" charset="0"/>
              </a:rPr>
              <a:t>eines der Essen auswählen, </a:t>
            </a:r>
          </a:p>
          <a:p>
            <a:pPr marL="0" indent="0">
              <a:buNone/>
            </a:pPr>
            <a:r>
              <a:rPr lang="de-CH" sz="1800" dirty="0">
                <a:effectLst/>
                <a:latin typeface="Encode Sans Condensed" panose="020B0604020202020204" charset="0"/>
                <a:ea typeface="Times New Roman" panose="02020603050405020304" pitchFamily="18" charset="0"/>
                <a:cs typeface="Times New Roman" panose="02020603050405020304" pitchFamily="18" charset="0"/>
              </a:rPr>
              <a:t>bezahlen, essen</a:t>
            </a:r>
            <a:endParaRPr lang="de-DE" sz="1800" dirty="0">
              <a:effectLst/>
              <a:latin typeface="Encode Sans Condensed" panose="020B0604020202020204" charset="0"/>
              <a:ea typeface="Times New Roman" panose="02020603050405020304" pitchFamily="18" charset="0"/>
              <a:cs typeface="Times New Roman" panose="02020603050405020304" pitchFamily="18" charset="0"/>
            </a:endParaRPr>
          </a:p>
          <a:p>
            <a:endParaRPr lang="de-DE" dirty="0"/>
          </a:p>
        </p:txBody>
      </p:sp>
      <p:sp>
        <p:nvSpPr>
          <p:cNvPr id="5" name="Sprechblase: rechteckig 4">
            <a:extLst>
              <a:ext uri="{FF2B5EF4-FFF2-40B4-BE49-F238E27FC236}">
                <a16:creationId xmlns:a16="http://schemas.microsoft.com/office/drawing/2014/main" id="{E5926F10-FF02-E7DA-9B6E-F29014BB6BF2}"/>
              </a:ext>
            </a:extLst>
          </p:cNvPr>
          <p:cNvSpPr/>
          <p:nvPr/>
        </p:nvSpPr>
        <p:spPr>
          <a:xfrm>
            <a:off x="554932" y="1928241"/>
            <a:ext cx="2686229" cy="1360191"/>
          </a:xfrm>
          <a:prstGeom prst="wedgeRectCallou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extfeld 5">
            <a:extLst>
              <a:ext uri="{FF2B5EF4-FFF2-40B4-BE49-F238E27FC236}">
                <a16:creationId xmlns:a16="http://schemas.microsoft.com/office/drawing/2014/main" id="{DBFEC34A-0EF7-CCDC-608C-D81D0D256269}"/>
              </a:ext>
            </a:extLst>
          </p:cNvPr>
          <p:cNvSpPr txBox="1"/>
          <p:nvPr/>
        </p:nvSpPr>
        <p:spPr>
          <a:xfrm rot="20241824">
            <a:off x="8619275" y="3270392"/>
            <a:ext cx="2664296" cy="477054"/>
          </a:xfrm>
          <a:prstGeom prst="rect">
            <a:avLst/>
          </a:prstGeom>
          <a:noFill/>
        </p:spPr>
        <p:txBody>
          <a:bodyPr wrap="square" rtlCol="0">
            <a:spAutoFit/>
          </a:bodyPr>
          <a:lstStyle/>
          <a:p>
            <a:r>
              <a:rPr lang="de-DE" dirty="0">
                <a:latin typeface="Encode Sans Condensed" panose="020B0604020202020204" charset="0"/>
              </a:rPr>
              <a:t>Lieferservice</a:t>
            </a:r>
          </a:p>
        </p:txBody>
      </p:sp>
      <p:sp>
        <p:nvSpPr>
          <p:cNvPr id="8" name="Sprechblase: rechteckig 7">
            <a:extLst>
              <a:ext uri="{FF2B5EF4-FFF2-40B4-BE49-F238E27FC236}">
                <a16:creationId xmlns:a16="http://schemas.microsoft.com/office/drawing/2014/main" id="{8B1EB4E1-EE4F-779C-91DF-C13FC997793C}"/>
              </a:ext>
            </a:extLst>
          </p:cNvPr>
          <p:cNvSpPr/>
          <p:nvPr/>
        </p:nvSpPr>
        <p:spPr>
          <a:xfrm rot="20933745">
            <a:off x="4763888" y="2490639"/>
            <a:ext cx="3077072" cy="1360191"/>
          </a:xfrm>
          <a:prstGeom prst="wedgeRectCallou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Sprechblase: rechteckig 10">
            <a:extLst>
              <a:ext uri="{FF2B5EF4-FFF2-40B4-BE49-F238E27FC236}">
                <a16:creationId xmlns:a16="http://schemas.microsoft.com/office/drawing/2014/main" id="{98614F57-5658-E16E-B4C5-B9347B96AA63}"/>
              </a:ext>
            </a:extLst>
          </p:cNvPr>
          <p:cNvSpPr/>
          <p:nvPr/>
        </p:nvSpPr>
        <p:spPr>
          <a:xfrm>
            <a:off x="6400800" y="4800600"/>
            <a:ext cx="1944216" cy="1008112"/>
          </a:xfrm>
          <a:prstGeom prst="wedgeRectCallou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CH" sz="1800" dirty="0">
                <a:solidFill>
                  <a:schemeClr val="tx1"/>
                </a:solidFill>
                <a:effectLst/>
                <a:latin typeface="Encode Sans Condensed" panose="020B0604020202020204" charset="0"/>
                <a:ea typeface="Times New Roman" panose="02020603050405020304" pitchFamily="18" charset="0"/>
                <a:cs typeface="Times New Roman" panose="02020603050405020304" pitchFamily="18" charset="0"/>
              </a:rPr>
              <a:t>Kein vorheriges Aufladen von Guthaben </a:t>
            </a:r>
            <a:endParaRPr lang="de-DE" dirty="0">
              <a:solidFill>
                <a:schemeClr val="tx1"/>
              </a:solidFill>
              <a:latin typeface="Encode Sans Condensed" panose="020B0604020202020204" charset="0"/>
            </a:endParaRPr>
          </a:p>
        </p:txBody>
      </p:sp>
      <p:sp>
        <p:nvSpPr>
          <p:cNvPr id="12" name="Sprechblase: rechteckig 11">
            <a:extLst>
              <a:ext uri="{FF2B5EF4-FFF2-40B4-BE49-F238E27FC236}">
                <a16:creationId xmlns:a16="http://schemas.microsoft.com/office/drawing/2014/main" id="{FFFC20B3-274B-21A4-11EB-7AC0C53FCA70}"/>
              </a:ext>
            </a:extLst>
          </p:cNvPr>
          <p:cNvSpPr/>
          <p:nvPr/>
        </p:nvSpPr>
        <p:spPr>
          <a:xfrm rot="853527">
            <a:off x="2336812" y="4013977"/>
            <a:ext cx="1944216" cy="1008112"/>
          </a:xfrm>
          <a:prstGeom prst="wedgeRectCallou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Sprechblase: rechteckig 12">
            <a:extLst>
              <a:ext uri="{FF2B5EF4-FFF2-40B4-BE49-F238E27FC236}">
                <a16:creationId xmlns:a16="http://schemas.microsoft.com/office/drawing/2014/main" id="{8847FF1D-9CB4-4BDA-9ECC-92C95D8113BF}"/>
              </a:ext>
            </a:extLst>
          </p:cNvPr>
          <p:cNvSpPr/>
          <p:nvPr/>
        </p:nvSpPr>
        <p:spPr>
          <a:xfrm rot="1566204">
            <a:off x="10082758" y="1947690"/>
            <a:ext cx="2138890" cy="1043838"/>
          </a:xfrm>
          <a:prstGeom prst="wedgeRectCallou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5" name="Textfeld 14">
            <a:extLst>
              <a:ext uri="{FF2B5EF4-FFF2-40B4-BE49-F238E27FC236}">
                <a16:creationId xmlns:a16="http://schemas.microsoft.com/office/drawing/2014/main" id="{DFE46A60-7884-1BB4-B194-AF13885EDEE4}"/>
              </a:ext>
            </a:extLst>
          </p:cNvPr>
          <p:cNvSpPr txBox="1"/>
          <p:nvPr/>
        </p:nvSpPr>
        <p:spPr>
          <a:xfrm rot="1626728">
            <a:off x="9946709" y="3292291"/>
            <a:ext cx="6357477" cy="369332"/>
          </a:xfrm>
          <a:prstGeom prst="rect">
            <a:avLst/>
          </a:prstGeom>
          <a:noFill/>
        </p:spPr>
        <p:txBody>
          <a:bodyPr wrap="square">
            <a:spAutoFit/>
          </a:bodyPr>
          <a:lstStyle/>
          <a:p>
            <a:r>
              <a:rPr lang="de-CH" sz="1800" dirty="0">
                <a:effectLst/>
                <a:latin typeface="Encode Sans Condensed" panose="020B0604020202020204" charset="0"/>
                <a:ea typeface="Times New Roman" panose="02020603050405020304" pitchFamily="18" charset="0"/>
                <a:cs typeface="Times New Roman" panose="02020603050405020304" pitchFamily="18" charset="0"/>
              </a:rPr>
              <a:t>Suppen oder Salate </a:t>
            </a:r>
            <a:endParaRPr lang="de-DE" sz="1800" dirty="0">
              <a:latin typeface="Encode Sans Condensed" panose="020B0604020202020204" charset="0"/>
            </a:endParaRPr>
          </a:p>
        </p:txBody>
      </p:sp>
      <p:sp>
        <p:nvSpPr>
          <p:cNvPr id="19" name="Textfeld 18">
            <a:extLst>
              <a:ext uri="{FF2B5EF4-FFF2-40B4-BE49-F238E27FC236}">
                <a16:creationId xmlns:a16="http://schemas.microsoft.com/office/drawing/2014/main" id="{EB6763BA-8137-31A8-61E0-B708ECE551FB}"/>
              </a:ext>
            </a:extLst>
          </p:cNvPr>
          <p:cNvSpPr txBox="1"/>
          <p:nvPr/>
        </p:nvSpPr>
        <p:spPr>
          <a:xfrm rot="20913150">
            <a:off x="5009282" y="2246803"/>
            <a:ext cx="6400800" cy="1077218"/>
          </a:xfrm>
          <a:prstGeom prst="rect">
            <a:avLst/>
          </a:prstGeom>
          <a:noFill/>
        </p:spPr>
        <p:txBody>
          <a:bodyPr wrap="square">
            <a:spAutoFit/>
          </a:bodyPr>
          <a:lstStyle/>
          <a:p>
            <a:pPr lvl="0">
              <a:spcAft>
                <a:spcPts val="600"/>
              </a:spcAft>
            </a:pPr>
            <a:r>
              <a:rPr lang="de-CH" sz="1800" dirty="0">
                <a:effectLst/>
                <a:latin typeface="Encode Sans Condensed" panose="020B0604020202020204" charset="0"/>
                <a:ea typeface="Times New Roman" panose="02020603050405020304" pitchFamily="18" charset="0"/>
                <a:cs typeface="Times New Roman" panose="02020603050405020304" pitchFamily="18" charset="0"/>
              </a:rPr>
              <a:t>Den Wochenplan einsehbar, </a:t>
            </a:r>
          </a:p>
          <a:p>
            <a:pPr lvl="0">
              <a:spcAft>
                <a:spcPts val="600"/>
              </a:spcAft>
            </a:pPr>
            <a:r>
              <a:rPr lang="de-CH" sz="1800" dirty="0">
                <a:effectLst/>
                <a:latin typeface="Encode Sans Condensed" panose="020B0604020202020204" charset="0"/>
                <a:ea typeface="Times New Roman" panose="02020603050405020304" pitchFamily="18" charset="0"/>
                <a:cs typeface="Times New Roman" panose="02020603050405020304" pitchFamily="18" charset="0"/>
              </a:rPr>
              <a:t>auch wenn man nicht </a:t>
            </a:r>
          </a:p>
          <a:p>
            <a:pPr lvl="0">
              <a:spcAft>
                <a:spcPts val="600"/>
              </a:spcAft>
            </a:pPr>
            <a:r>
              <a:rPr lang="de-CH" sz="1800" dirty="0">
                <a:effectLst/>
                <a:latin typeface="Encode Sans Condensed" panose="020B0604020202020204" charset="0"/>
                <a:ea typeface="Times New Roman" panose="02020603050405020304" pitchFamily="18" charset="0"/>
                <a:cs typeface="Times New Roman" panose="02020603050405020304" pitchFamily="18" charset="0"/>
              </a:rPr>
              <a:t>angemeldet ist. </a:t>
            </a:r>
            <a:endParaRPr lang="de-DE" sz="1800" dirty="0">
              <a:effectLst/>
              <a:latin typeface="Encode Sans Condensed" panose="020B0604020202020204" charset="0"/>
              <a:ea typeface="Times New Roman" panose="02020603050405020304" pitchFamily="18" charset="0"/>
              <a:cs typeface="Times New Roman" panose="02020603050405020304" pitchFamily="18" charset="0"/>
            </a:endParaRPr>
          </a:p>
        </p:txBody>
      </p:sp>
      <p:sp>
        <p:nvSpPr>
          <p:cNvPr id="21" name="Textfeld 20">
            <a:extLst>
              <a:ext uri="{FF2B5EF4-FFF2-40B4-BE49-F238E27FC236}">
                <a16:creationId xmlns:a16="http://schemas.microsoft.com/office/drawing/2014/main" id="{704C5C2E-FE1D-4981-8025-7C43E061AFCC}"/>
              </a:ext>
            </a:extLst>
          </p:cNvPr>
          <p:cNvSpPr txBox="1"/>
          <p:nvPr/>
        </p:nvSpPr>
        <p:spPr>
          <a:xfrm rot="860130">
            <a:off x="2319057" y="4752018"/>
            <a:ext cx="6400800" cy="646331"/>
          </a:xfrm>
          <a:prstGeom prst="rect">
            <a:avLst/>
          </a:prstGeom>
          <a:noFill/>
        </p:spPr>
        <p:txBody>
          <a:bodyPr wrap="square">
            <a:spAutoFit/>
          </a:bodyPr>
          <a:lstStyle/>
          <a:p>
            <a:r>
              <a:rPr lang="de-CH" sz="1800" dirty="0">
                <a:effectLst/>
                <a:latin typeface="Encode Sans Condensed" panose="020B0604020202020204" charset="0"/>
                <a:ea typeface="Times New Roman" panose="02020603050405020304" pitchFamily="18" charset="0"/>
                <a:cs typeface="Times New Roman" panose="02020603050405020304" pitchFamily="18" charset="0"/>
              </a:rPr>
              <a:t>Essensplan im </a:t>
            </a:r>
          </a:p>
          <a:p>
            <a:r>
              <a:rPr lang="de-CH" sz="1800" dirty="0">
                <a:effectLst/>
                <a:latin typeface="Encode Sans Condensed" panose="020B0604020202020204" charset="0"/>
                <a:ea typeface="Times New Roman" panose="02020603050405020304" pitchFamily="18" charset="0"/>
                <a:cs typeface="Times New Roman" panose="02020603050405020304" pitchFamily="18" charset="0"/>
              </a:rPr>
              <a:t>Intranet einsehbar. </a:t>
            </a:r>
            <a:endParaRPr lang="de-DE" sz="1800" dirty="0">
              <a:latin typeface="Encode Sans Condensed" panose="020B0604020202020204" charset="0"/>
            </a:endParaRPr>
          </a:p>
        </p:txBody>
      </p:sp>
      <p:sp>
        <p:nvSpPr>
          <p:cNvPr id="22" name="Textfeld 21">
            <a:extLst>
              <a:ext uri="{FF2B5EF4-FFF2-40B4-BE49-F238E27FC236}">
                <a16:creationId xmlns:a16="http://schemas.microsoft.com/office/drawing/2014/main" id="{0FAB3042-E13B-F03C-FF68-0D8EB69BEDBB}"/>
              </a:ext>
            </a:extLst>
          </p:cNvPr>
          <p:cNvSpPr txBox="1"/>
          <p:nvPr/>
        </p:nvSpPr>
        <p:spPr>
          <a:xfrm rot="867353">
            <a:off x="3119761" y="6446134"/>
            <a:ext cx="2664296" cy="923330"/>
          </a:xfrm>
          <a:prstGeom prst="rect">
            <a:avLst/>
          </a:prstGeom>
          <a:noFill/>
        </p:spPr>
        <p:txBody>
          <a:bodyPr wrap="square" rtlCol="0">
            <a:spAutoFit/>
          </a:bodyPr>
          <a:lstStyle/>
          <a:p>
            <a:r>
              <a:rPr lang="de-DE" sz="1800" dirty="0">
                <a:latin typeface="Encode Sans Condensed" panose="020B0604020202020204" charset="0"/>
              </a:rPr>
              <a:t>Möglichkeit spontan auch Kollegen mitzunehmen, </a:t>
            </a:r>
          </a:p>
          <a:p>
            <a:r>
              <a:rPr lang="de-DE" sz="1800" dirty="0">
                <a:latin typeface="Encode Sans Condensed" panose="020B0604020202020204" charset="0"/>
              </a:rPr>
              <a:t>die nicht angemeldet sind</a:t>
            </a:r>
          </a:p>
        </p:txBody>
      </p:sp>
      <p:sp>
        <p:nvSpPr>
          <p:cNvPr id="25" name="Sprechblase: rechteckig 24">
            <a:extLst>
              <a:ext uri="{FF2B5EF4-FFF2-40B4-BE49-F238E27FC236}">
                <a16:creationId xmlns:a16="http://schemas.microsoft.com/office/drawing/2014/main" id="{5D1F5BEF-375B-F1CE-147A-E5EBA0A6EB60}"/>
              </a:ext>
            </a:extLst>
          </p:cNvPr>
          <p:cNvSpPr/>
          <p:nvPr/>
        </p:nvSpPr>
        <p:spPr>
          <a:xfrm rot="1712827">
            <a:off x="9497488" y="5020000"/>
            <a:ext cx="2023087" cy="1201468"/>
          </a:xfrm>
          <a:prstGeom prst="wedgeRectCallou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endParaRPr>
          </a:p>
        </p:txBody>
      </p:sp>
      <p:sp>
        <p:nvSpPr>
          <p:cNvPr id="27" name="Sprechblase: rechteckig 26">
            <a:extLst>
              <a:ext uri="{FF2B5EF4-FFF2-40B4-BE49-F238E27FC236}">
                <a16:creationId xmlns:a16="http://schemas.microsoft.com/office/drawing/2014/main" id="{2EA60354-D609-7D33-12CF-5AECE1431A1D}"/>
              </a:ext>
            </a:extLst>
          </p:cNvPr>
          <p:cNvSpPr/>
          <p:nvPr/>
        </p:nvSpPr>
        <p:spPr>
          <a:xfrm rot="853527">
            <a:off x="3115473" y="6158033"/>
            <a:ext cx="2489805" cy="1523096"/>
          </a:xfrm>
          <a:prstGeom prst="wedgeRectCallou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Sprechblase: rechteckig 27">
            <a:extLst>
              <a:ext uri="{FF2B5EF4-FFF2-40B4-BE49-F238E27FC236}">
                <a16:creationId xmlns:a16="http://schemas.microsoft.com/office/drawing/2014/main" id="{176BFCF0-4C63-719E-A6F1-7C924C7544A2}"/>
              </a:ext>
            </a:extLst>
          </p:cNvPr>
          <p:cNvSpPr/>
          <p:nvPr/>
        </p:nvSpPr>
        <p:spPr>
          <a:xfrm>
            <a:off x="9065096" y="6785557"/>
            <a:ext cx="3018837" cy="1716964"/>
          </a:xfrm>
          <a:prstGeom prst="wedgeRectCallou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endParaRPr>
          </a:p>
        </p:txBody>
      </p:sp>
      <p:sp>
        <p:nvSpPr>
          <p:cNvPr id="29" name="Sprechblase: rechteckig 28">
            <a:extLst>
              <a:ext uri="{FF2B5EF4-FFF2-40B4-BE49-F238E27FC236}">
                <a16:creationId xmlns:a16="http://schemas.microsoft.com/office/drawing/2014/main" id="{C3ED6968-E1FF-52D1-C3F7-7928BCB4242E}"/>
              </a:ext>
            </a:extLst>
          </p:cNvPr>
          <p:cNvSpPr/>
          <p:nvPr/>
        </p:nvSpPr>
        <p:spPr>
          <a:xfrm rot="20329589">
            <a:off x="6241616" y="6697530"/>
            <a:ext cx="2190162" cy="1075466"/>
          </a:xfrm>
          <a:prstGeom prst="wedgeRectCallou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Aft>
                <a:spcPts val="600"/>
              </a:spcAft>
            </a:pPr>
            <a:r>
              <a:rPr lang="de-CH" sz="1800" dirty="0">
                <a:solidFill>
                  <a:schemeClr val="tx1"/>
                </a:solidFill>
                <a:effectLst/>
                <a:latin typeface="Encode Sans Condensed" panose="020B0604020202020204" charset="0"/>
                <a:ea typeface="Times New Roman" panose="02020603050405020304" pitchFamily="18" charset="0"/>
                <a:cs typeface="Times New Roman" panose="02020603050405020304" pitchFamily="18" charset="0"/>
              </a:rPr>
              <a:t>Ausgabezeit nicht nur auf eine Stunde beschränken</a:t>
            </a:r>
            <a:endParaRPr lang="de-DE" sz="1800" dirty="0">
              <a:solidFill>
                <a:schemeClr val="tx1"/>
              </a:solidFill>
              <a:effectLst/>
              <a:latin typeface="Encode Sans Condensed" panose="020B0604020202020204" charset="0"/>
              <a:ea typeface="Times New Roman" panose="02020603050405020304" pitchFamily="18" charset="0"/>
              <a:cs typeface="Times New Roman" panose="02020603050405020304" pitchFamily="18" charset="0"/>
            </a:endParaRPr>
          </a:p>
        </p:txBody>
      </p:sp>
      <p:sp>
        <p:nvSpPr>
          <p:cNvPr id="31" name="Textfeld 30">
            <a:extLst>
              <a:ext uri="{FF2B5EF4-FFF2-40B4-BE49-F238E27FC236}">
                <a16:creationId xmlns:a16="http://schemas.microsoft.com/office/drawing/2014/main" id="{B1105574-48A4-0D9C-E091-ECD1F9F24FE9}"/>
              </a:ext>
            </a:extLst>
          </p:cNvPr>
          <p:cNvSpPr txBox="1"/>
          <p:nvPr/>
        </p:nvSpPr>
        <p:spPr>
          <a:xfrm>
            <a:off x="9065096" y="7118031"/>
            <a:ext cx="7850604" cy="1077218"/>
          </a:xfrm>
          <a:prstGeom prst="rect">
            <a:avLst/>
          </a:prstGeom>
          <a:noFill/>
        </p:spPr>
        <p:txBody>
          <a:bodyPr wrap="square">
            <a:spAutoFit/>
          </a:bodyPr>
          <a:lstStyle/>
          <a:p>
            <a:pPr lvl="0">
              <a:spcAft>
                <a:spcPts val="600"/>
              </a:spcAft>
            </a:pPr>
            <a:r>
              <a:rPr lang="de-CH" sz="1800" dirty="0">
                <a:effectLst/>
                <a:latin typeface="Encode Sans Condensed" panose="020B0604020202020204" charset="0"/>
                <a:ea typeface="Times New Roman" panose="02020603050405020304" pitchFamily="18" charset="0"/>
                <a:cs typeface="Times New Roman" panose="02020603050405020304" pitchFamily="18" charset="0"/>
              </a:rPr>
              <a:t>kleinere Snacks wären besser – </a:t>
            </a:r>
          </a:p>
          <a:p>
            <a:pPr lvl="0">
              <a:spcAft>
                <a:spcPts val="600"/>
              </a:spcAft>
            </a:pPr>
            <a:r>
              <a:rPr lang="de-CH" sz="1800" dirty="0">
                <a:effectLst/>
                <a:latin typeface="Encode Sans Condensed" panose="020B0604020202020204" charset="0"/>
                <a:ea typeface="Times New Roman" panose="02020603050405020304" pitchFamily="18" charset="0"/>
                <a:cs typeface="Times New Roman" panose="02020603050405020304" pitchFamily="18" charset="0"/>
              </a:rPr>
              <a:t>auch zum Mitnehmen </a:t>
            </a:r>
          </a:p>
          <a:p>
            <a:pPr lvl="0">
              <a:spcAft>
                <a:spcPts val="600"/>
              </a:spcAft>
            </a:pPr>
            <a:r>
              <a:rPr lang="de-CH" sz="1800" dirty="0">
                <a:effectLst/>
                <a:latin typeface="Encode Sans Condensed" panose="020B0604020202020204" charset="0"/>
                <a:ea typeface="Times New Roman" panose="02020603050405020304" pitchFamily="18" charset="0"/>
                <a:cs typeface="Times New Roman" panose="02020603050405020304" pitchFamily="18" charset="0"/>
              </a:rPr>
              <a:t>(Salat/ belegte Brötchen/ Kuchen)</a:t>
            </a:r>
            <a:endParaRPr lang="de-DE" sz="1800" dirty="0">
              <a:effectLst/>
              <a:latin typeface="Encode Sans Condensed" panose="020B0604020202020204" charset="0"/>
              <a:ea typeface="Times New Roman" panose="02020603050405020304" pitchFamily="18" charset="0"/>
              <a:cs typeface="Times New Roman" panose="02020603050405020304" pitchFamily="18" charset="0"/>
            </a:endParaRPr>
          </a:p>
        </p:txBody>
      </p:sp>
      <p:sp>
        <p:nvSpPr>
          <p:cNvPr id="32" name="Sprechblase: rechteckig 31">
            <a:extLst>
              <a:ext uri="{FF2B5EF4-FFF2-40B4-BE49-F238E27FC236}">
                <a16:creationId xmlns:a16="http://schemas.microsoft.com/office/drawing/2014/main" id="{0E76F600-6FEF-51CC-53B3-3DB329EF448B}"/>
              </a:ext>
            </a:extLst>
          </p:cNvPr>
          <p:cNvSpPr/>
          <p:nvPr/>
        </p:nvSpPr>
        <p:spPr>
          <a:xfrm rot="20329589">
            <a:off x="8588620" y="3306074"/>
            <a:ext cx="1944216" cy="1008112"/>
          </a:xfrm>
          <a:prstGeom prst="wedgeRectCallou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endParaRPr>
          </a:p>
        </p:txBody>
      </p:sp>
      <p:sp>
        <p:nvSpPr>
          <p:cNvPr id="33" name="Sprechblase: rechteckig 32">
            <a:extLst>
              <a:ext uri="{FF2B5EF4-FFF2-40B4-BE49-F238E27FC236}">
                <a16:creationId xmlns:a16="http://schemas.microsoft.com/office/drawing/2014/main" id="{CCA436D8-C731-E1C7-C2B5-9F034A85A156}"/>
              </a:ext>
            </a:extLst>
          </p:cNvPr>
          <p:cNvSpPr/>
          <p:nvPr/>
        </p:nvSpPr>
        <p:spPr>
          <a:xfrm rot="20177610">
            <a:off x="683465" y="7502542"/>
            <a:ext cx="1944216" cy="1123113"/>
          </a:xfrm>
          <a:prstGeom prst="wedgeRectCallou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endParaRPr>
          </a:p>
        </p:txBody>
      </p:sp>
      <p:sp>
        <p:nvSpPr>
          <p:cNvPr id="34" name="Textfeld 33">
            <a:extLst>
              <a:ext uri="{FF2B5EF4-FFF2-40B4-BE49-F238E27FC236}">
                <a16:creationId xmlns:a16="http://schemas.microsoft.com/office/drawing/2014/main" id="{11DB5431-9FB7-1676-7999-E5D429838959}"/>
              </a:ext>
            </a:extLst>
          </p:cNvPr>
          <p:cNvSpPr txBox="1"/>
          <p:nvPr/>
        </p:nvSpPr>
        <p:spPr>
          <a:xfrm rot="1843510">
            <a:off x="9614599" y="5492230"/>
            <a:ext cx="2664296" cy="646331"/>
          </a:xfrm>
          <a:prstGeom prst="rect">
            <a:avLst/>
          </a:prstGeom>
          <a:noFill/>
        </p:spPr>
        <p:txBody>
          <a:bodyPr wrap="square" rtlCol="0">
            <a:spAutoFit/>
          </a:bodyPr>
          <a:lstStyle/>
          <a:p>
            <a:r>
              <a:rPr lang="de-DE" sz="1800" dirty="0">
                <a:latin typeface="Encode Sans Condensed" panose="020B0604020202020204" charset="0"/>
              </a:rPr>
              <a:t>Bezahlung Bar/</a:t>
            </a:r>
          </a:p>
          <a:p>
            <a:r>
              <a:rPr lang="de-DE" sz="1800" dirty="0">
                <a:latin typeface="Encode Sans Condensed" panose="020B0604020202020204" charset="0"/>
              </a:rPr>
              <a:t>EC / Visa vor Ort</a:t>
            </a:r>
          </a:p>
        </p:txBody>
      </p:sp>
      <p:sp>
        <p:nvSpPr>
          <p:cNvPr id="35" name="Textfeld 34">
            <a:extLst>
              <a:ext uri="{FF2B5EF4-FFF2-40B4-BE49-F238E27FC236}">
                <a16:creationId xmlns:a16="http://schemas.microsoft.com/office/drawing/2014/main" id="{4409204F-87B4-B6F3-A74A-D4A38F021FF2}"/>
              </a:ext>
            </a:extLst>
          </p:cNvPr>
          <p:cNvSpPr txBox="1"/>
          <p:nvPr/>
        </p:nvSpPr>
        <p:spPr>
          <a:xfrm rot="20233717">
            <a:off x="933228" y="7435998"/>
            <a:ext cx="2664296" cy="646331"/>
          </a:xfrm>
          <a:prstGeom prst="rect">
            <a:avLst/>
          </a:prstGeom>
          <a:noFill/>
        </p:spPr>
        <p:txBody>
          <a:bodyPr wrap="square" rtlCol="0">
            <a:spAutoFit/>
          </a:bodyPr>
          <a:lstStyle/>
          <a:p>
            <a:r>
              <a:rPr lang="de-DE" sz="1800" dirty="0">
                <a:latin typeface="Encode Sans Condensed" panose="020B0604020202020204" charset="0"/>
              </a:rPr>
              <a:t>Mehr </a:t>
            </a:r>
          </a:p>
          <a:p>
            <a:r>
              <a:rPr lang="de-DE" sz="1800" dirty="0">
                <a:latin typeface="Encode Sans Condensed" panose="020B0604020202020204" charset="0"/>
              </a:rPr>
              <a:t>Abwechslung </a:t>
            </a:r>
          </a:p>
        </p:txBody>
      </p:sp>
    </p:spTree>
    <p:extLst>
      <p:ext uri="{BB962C8B-B14F-4D97-AF65-F5344CB8AC3E}">
        <p14:creationId xmlns:p14="http://schemas.microsoft.com/office/powerpoint/2010/main" val="2962862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04520" y="798002"/>
            <a:ext cx="10044752" cy="670606"/>
          </a:xfrm>
        </p:spPr>
        <p:txBody>
          <a:bodyPr/>
          <a:lstStyle/>
          <a:p>
            <a:r>
              <a:rPr lang="de-DE" sz="2400" dirty="0"/>
              <a:t>Verbesserungsvorschläge der Mitarbeitenden - Zusammenfassung</a:t>
            </a:r>
            <a:endParaRPr lang="de-DE" dirty="0"/>
          </a:p>
        </p:txBody>
      </p:sp>
      <p:sp>
        <p:nvSpPr>
          <p:cNvPr id="4" name="Foliennummernplatzhalter 3"/>
          <p:cNvSpPr>
            <a:spLocks noGrp="1"/>
          </p:cNvSpPr>
          <p:nvPr>
            <p:ph type="sldNum" sz="quarter" idx="4"/>
          </p:nvPr>
        </p:nvSpPr>
        <p:spPr>
          <a:xfrm>
            <a:off x="9709025" y="9090026"/>
            <a:ext cx="2987040" cy="511175"/>
          </a:xfrm>
        </p:spPr>
        <p:txBody>
          <a:bodyPr/>
          <a:lstStyle/>
          <a:p>
            <a:fld id="{8C73BB58-2DBF-41C0-8527-650A8B530627}" type="slidenum">
              <a:rPr lang="de-DE" smtClean="0"/>
              <a:pPr/>
              <a:t>12</a:t>
            </a:fld>
            <a:endParaRPr lang="de-DE" dirty="0"/>
          </a:p>
        </p:txBody>
      </p:sp>
      <p:sp>
        <p:nvSpPr>
          <p:cNvPr id="7" name="Datumsplatzhalter 3"/>
          <p:cNvSpPr txBox="1">
            <a:spLocks/>
          </p:cNvSpPr>
          <p:nvPr/>
        </p:nvSpPr>
        <p:spPr>
          <a:xfrm>
            <a:off x="0" y="9217024"/>
            <a:ext cx="2987040" cy="408112"/>
          </a:xfrm>
          <a:prstGeom prst="rect">
            <a:avLst/>
          </a:prstGeom>
        </p:spPr>
        <p:txBody>
          <a:bodyPr vert="horz" lIns="128016" tIns="64008" rIns="128016" bIns="64008" rtlCol="0" anchor="ctr"/>
          <a:lstStyle>
            <a:defPPr>
              <a:defRPr lang="de-DE"/>
            </a:defPPr>
            <a:lvl1pPr marL="0" algn="l" defTabSz="1280160" rtl="0" eaLnBrk="1" latinLnBrk="0" hangingPunct="1">
              <a:defRPr sz="1700" kern="1200">
                <a:solidFill>
                  <a:schemeClr val="tx1">
                    <a:tint val="75000"/>
                  </a:schemeClr>
                </a:solidFill>
                <a:latin typeface="+mn-lt"/>
                <a:ea typeface="+mn-ea"/>
                <a:cs typeface="+mn-cs"/>
              </a:defRPr>
            </a:lvl1pPr>
            <a:lvl2pPr marL="640080" algn="l" defTabSz="1280160" rtl="0" eaLnBrk="1" latinLnBrk="0" hangingPunct="1">
              <a:defRPr sz="2500" kern="1200">
                <a:solidFill>
                  <a:schemeClr val="tx1"/>
                </a:solidFill>
                <a:latin typeface="+mn-lt"/>
                <a:ea typeface="+mn-ea"/>
                <a:cs typeface="+mn-cs"/>
              </a:defRPr>
            </a:lvl2pPr>
            <a:lvl3pPr marL="1280160" algn="l" defTabSz="1280160" rtl="0" eaLnBrk="1" latinLnBrk="0" hangingPunct="1">
              <a:defRPr sz="2500" kern="1200">
                <a:solidFill>
                  <a:schemeClr val="tx1"/>
                </a:solidFill>
                <a:latin typeface="+mn-lt"/>
                <a:ea typeface="+mn-ea"/>
                <a:cs typeface="+mn-cs"/>
              </a:defRPr>
            </a:lvl3pPr>
            <a:lvl4pPr marL="1920240" algn="l" defTabSz="1280160" rtl="0" eaLnBrk="1" latinLnBrk="0" hangingPunct="1">
              <a:defRPr sz="2500" kern="1200">
                <a:solidFill>
                  <a:schemeClr val="tx1"/>
                </a:solidFill>
                <a:latin typeface="+mn-lt"/>
                <a:ea typeface="+mn-ea"/>
                <a:cs typeface="+mn-cs"/>
              </a:defRPr>
            </a:lvl4pPr>
            <a:lvl5pPr marL="2560320" algn="l" defTabSz="1280160" rtl="0" eaLnBrk="1" latinLnBrk="0" hangingPunct="1">
              <a:defRPr sz="2500" kern="1200">
                <a:solidFill>
                  <a:schemeClr val="tx1"/>
                </a:solidFill>
                <a:latin typeface="+mn-lt"/>
                <a:ea typeface="+mn-ea"/>
                <a:cs typeface="+mn-cs"/>
              </a:defRPr>
            </a:lvl5pPr>
            <a:lvl6pPr marL="3200400" algn="l" defTabSz="1280160" rtl="0" eaLnBrk="1" latinLnBrk="0" hangingPunct="1">
              <a:defRPr sz="2500" kern="1200">
                <a:solidFill>
                  <a:schemeClr val="tx1"/>
                </a:solidFill>
                <a:latin typeface="+mn-lt"/>
                <a:ea typeface="+mn-ea"/>
                <a:cs typeface="+mn-cs"/>
              </a:defRPr>
            </a:lvl6pPr>
            <a:lvl7pPr marL="3840480" algn="l" defTabSz="1280160" rtl="0" eaLnBrk="1" latinLnBrk="0" hangingPunct="1">
              <a:defRPr sz="2500" kern="1200">
                <a:solidFill>
                  <a:schemeClr val="tx1"/>
                </a:solidFill>
                <a:latin typeface="+mn-lt"/>
                <a:ea typeface="+mn-ea"/>
                <a:cs typeface="+mn-cs"/>
              </a:defRPr>
            </a:lvl7pPr>
            <a:lvl8pPr marL="4480560" algn="l" defTabSz="1280160" rtl="0" eaLnBrk="1" latinLnBrk="0" hangingPunct="1">
              <a:defRPr sz="2500" kern="1200">
                <a:solidFill>
                  <a:schemeClr val="tx1"/>
                </a:solidFill>
                <a:latin typeface="+mn-lt"/>
                <a:ea typeface="+mn-ea"/>
                <a:cs typeface="+mn-cs"/>
              </a:defRPr>
            </a:lvl8pPr>
            <a:lvl9pPr marL="5120640" algn="l" defTabSz="1280160" rtl="0" eaLnBrk="1" latinLnBrk="0" hangingPunct="1">
              <a:defRPr sz="2500" kern="1200">
                <a:solidFill>
                  <a:schemeClr val="tx1"/>
                </a:solidFill>
                <a:latin typeface="+mn-lt"/>
                <a:ea typeface="+mn-ea"/>
                <a:cs typeface="+mn-cs"/>
              </a:defRPr>
            </a:lvl9pPr>
          </a:lstStyle>
          <a:p>
            <a:r>
              <a:rPr lang="de-DE" sz="1500" dirty="0"/>
              <a:t>Stand </a:t>
            </a:r>
            <a:fld id="{6365542F-69FC-4D44-9D75-A73ED652EBB9}" type="datetime1">
              <a:rPr lang="de-DE" sz="1500" smtClean="0"/>
              <a:pPr/>
              <a:t>11.05.2026</a:t>
            </a:fld>
            <a:endParaRPr lang="de-DE" sz="1500" dirty="0"/>
          </a:p>
        </p:txBody>
      </p:sp>
      <p:sp>
        <p:nvSpPr>
          <p:cNvPr id="9" name="Inhaltsplatzhalter 8">
            <a:extLst>
              <a:ext uri="{FF2B5EF4-FFF2-40B4-BE49-F238E27FC236}">
                <a16:creationId xmlns:a16="http://schemas.microsoft.com/office/drawing/2014/main" id="{2BB84824-98EC-4ADD-B656-5C162FDCD3EA}"/>
              </a:ext>
            </a:extLst>
          </p:cNvPr>
          <p:cNvSpPr>
            <a:spLocks noGrp="1"/>
          </p:cNvSpPr>
          <p:nvPr>
            <p:ph idx="1"/>
          </p:nvPr>
        </p:nvSpPr>
        <p:spPr>
          <a:xfrm>
            <a:off x="604520" y="1641481"/>
            <a:ext cx="11377344" cy="7102798"/>
          </a:xfrm>
        </p:spPr>
        <p:txBody>
          <a:bodyPr>
            <a:normAutofit/>
          </a:bodyPr>
          <a:lstStyle/>
          <a:p>
            <a:pPr marL="0" indent="0">
              <a:buNone/>
            </a:pPr>
            <a:endParaRPr lang="de-DE" dirty="0"/>
          </a:p>
          <a:p>
            <a:pPr marL="0" indent="0">
              <a:buNone/>
            </a:pPr>
            <a:r>
              <a:rPr lang="de-CH" sz="1800" dirty="0">
                <a:effectLst/>
                <a:latin typeface="Arial" panose="020B0604020202020204" pitchFamily="34" charset="0"/>
                <a:ea typeface="Times New Roman" panose="02020603050405020304" pitchFamily="18" charset="0"/>
                <a:cs typeface="Times New Roman" panose="02020603050405020304" pitchFamily="18" charset="0"/>
              </a:rPr>
              <a:t>einfachere Abrechnung (ggf. vor Ort) </a:t>
            </a:r>
          </a:p>
          <a:p>
            <a:pPr marL="0" indent="0">
              <a:buNone/>
            </a:pPr>
            <a:r>
              <a:rPr lang="de-CH" sz="1800" dirty="0">
                <a:effectLst/>
                <a:latin typeface="Arial" panose="020B0604020202020204" pitchFamily="34" charset="0"/>
                <a:ea typeface="Times New Roman" panose="02020603050405020304" pitchFamily="18" charset="0"/>
                <a:cs typeface="Times New Roman" panose="02020603050405020304" pitchFamily="18" charset="0"/>
              </a:rPr>
              <a:t>oder anhand der Bestellung per Bankeinzug</a:t>
            </a:r>
            <a:endParaRPr lang="de-DE" dirty="0"/>
          </a:p>
        </p:txBody>
      </p:sp>
      <p:sp>
        <p:nvSpPr>
          <p:cNvPr id="5" name="Sprechblase: rechteckig 4">
            <a:extLst>
              <a:ext uri="{FF2B5EF4-FFF2-40B4-BE49-F238E27FC236}">
                <a16:creationId xmlns:a16="http://schemas.microsoft.com/office/drawing/2014/main" id="{E5926F10-FF02-E7DA-9B6E-F29014BB6BF2}"/>
              </a:ext>
            </a:extLst>
          </p:cNvPr>
          <p:cNvSpPr/>
          <p:nvPr/>
        </p:nvSpPr>
        <p:spPr>
          <a:xfrm>
            <a:off x="554932" y="1928241"/>
            <a:ext cx="4909764" cy="1360191"/>
          </a:xfrm>
          <a:prstGeom prst="wedgeRectCallou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3"/>
              </a:solidFill>
            </a:endParaRPr>
          </a:p>
        </p:txBody>
      </p:sp>
      <p:sp>
        <p:nvSpPr>
          <p:cNvPr id="6" name="Textfeld 5">
            <a:extLst>
              <a:ext uri="{FF2B5EF4-FFF2-40B4-BE49-F238E27FC236}">
                <a16:creationId xmlns:a16="http://schemas.microsoft.com/office/drawing/2014/main" id="{DBFEC34A-0EF7-CCDC-608C-D81D0D256269}"/>
              </a:ext>
            </a:extLst>
          </p:cNvPr>
          <p:cNvSpPr txBox="1"/>
          <p:nvPr/>
        </p:nvSpPr>
        <p:spPr>
          <a:xfrm rot="21008019">
            <a:off x="7186305" y="2749214"/>
            <a:ext cx="4161782" cy="923330"/>
          </a:xfrm>
          <a:prstGeom prst="rect">
            <a:avLst/>
          </a:prstGeom>
          <a:noFill/>
        </p:spPr>
        <p:txBody>
          <a:bodyPr wrap="square" rtlCol="0">
            <a:spAutoFit/>
          </a:bodyPr>
          <a:lstStyle/>
          <a:p>
            <a:r>
              <a:rPr lang="de-CH" sz="1800" dirty="0">
                <a:effectLst/>
                <a:latin typeface="Arial" panose="020B0604020202020204" pitchFamily="34" charset="0"/>
                <a:ea typeface="Times New Roman" panose="02020603050405020304" pitchFamily="18" charset="0"/>
                <a:cs typeface="Times New Roman" panose="02020603050405020304" pitchFamily="18" charset="0"/>
              </a:rPr>
              <a:t>bessere Anzeige der Gerichte (Bilder) mit zusätzlichen Informationen über weitere Informationskanäle</a:t>
            </a:r>
            <a:endParaRPr lang="de-DE" dirty="0">
              <a:latin typeface="Encode Sans Condensed" panose="020B0604020202020204" charset="0"/>
            </a:endParaRPr>
          </a:p>
        </p:txBody>
      </p:sp>
      <p:sp>
        <p:nvSpPr>
          <p:cNvPr id="22" name="Textfeld 21">
            <a:extLst>
              <a:ext uri="{FF2B5EF4-FFF2-40B4-BE49-F238E27FC236}">
                <a16:creationId xmlns:a16="http://schemas.microsoft.com/office/drawing/2014/main" id="{0FAB3042-E13B-F03C-FF68-0D8EB69BEDBB}"/>
              </a:ext>
            </a:extLst>
          </p:cNvPr>
          <p:cNvSpPr txBox="1"/>
          <p:nvPr/>
        </p:nvSpPr>
        <p:spPr>
          <a:xfrm rot="867353">
            <a:off x="4180142" y="5517469"/>
            <a:ext cx="5131454" cy="1754326"/>
          </a:xfrm>
          <a:prstGeom prst="rect">
            <a:avLst/>
          </a:prstGeom>
          <a:noFill/>
        </p:spPr>
        <p:txBody>
          <a:bodyPr wrap="square" rtlCol="0">
            <a:spAutoFit/>
          </a:bodyPr>
          <a:lstStyle/>
          <a:p>
            <a:pPr lvl="0">
              <a:spcAft>
                <a:spcPts val="600"/>
              </a:spcAft>
            </a:pPr>
            <a:r>
              <a:rPr lang="de-CH" sz="1800" dirty="0">
                <a:effectLst/>
                <a:latin typeface="Arial" panose="020B0604020202020204" pitchFamily="34" charset="0"/>
                <a:ea typeface="Times New Roman" panose="02020603050405020304" pitchFamily="18" charset="0"/>
                <a:cs typeface="Times New Roman" panose="02020603050405020304" pitchFamily="18" charset="0"/>
              </a:rPr>
              <a:t>Das Essen ist geschmacklich in Ordnung, vom Preis-Leistungs-Verhältnis her ist es allerdings auch nicht besser als bspw. beim Forstberg-Grill oder Mühlhäuser Schlachthof, wo man auch ohne Vorbestellung, spontan und in einem größeren Zeitfenster essen kann."</a:t>
            </a:r>
            <a:endParaRPr lang="de-DE" sz="18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24" name="Textfeld 23">
            <a:extLst>
              <a:ext uri="{FF2B5EF4-FFF2-40B4-BE49-F238E27FC236}">
                <a16:creationId xmlns:a16="http://schemas.microsoft.com/office/drawing/2014/main" id="{5CD98FCD-87F2-EB53-FBA4-78369E885F55}"/>
              </a:ext>
            </a:extLst>
          </p:cNvPr>
          <p:cNvSpPr txBox="1"/>
          <p:nvPr/>
        </p:nvSpPr>
        <p:spPr>
          <a:xfrm rot="20912951">
            <a:off x="460171" y="5497479"/>
            <a:ext cx="2217293" cy="646331"/>
          </a:xfrm>
          <a:prstGeom prst="rect">
            <a:avLst/>
          </a:prstGeom>
          <a:noFill/>
        </p:spPr>
        <p:txBody>
          <a:bodyPr wrap="square">
            <a:spAutoFit/>
          </a:bodyPr>
          <a:lstStyle/>
          <a:p>
            <a:r>
              <a:rPr lang="de-CH" sz="1800" dirty="0">
                <a:effectLst/>
                <a:latin typeface="Encode Sans Condensed" panose="020B0604020202020204" charset="0"/>
                <a:ea typeface="Times New Roman" panose="02020603050405020304" pitchFamily="18" charset="0"/>
                <a:cs typeface="Times New Roman" panose="02020603050405020304" pitchFamily="18" charset="0"/>
              </a:rPr>
              <a:t>Konzept siehe </a:t>
            </a:r>
          </a:p>
          <a:p>
            <a:r>
              <a:rPr lang="de-CH" sz="1800" dirty="0">
                <a:effectLst/>
                <a:latin typeface="Encode Sans Condensed" panose="020B0604020202020204" charset="0"/>
                <a:ea typeface="Times New Roman" panose="02020603050405020304" pitchFamily="18" charset="0"/>
                <a:cs typeface="Times New Roman" panose="02020603050405020304" pitchFamily="18" charset="0"/>
              </a:rPr>
              <a:t>Uni-/Hochschulmensa</a:t>
            </a:r>
            <a:endParaRPr lang="de-DE" sz="1800" dirty="0">
              <a:latin typeface="Encode Sans Condensed" panose="020B0604020202020204" charset="0"/>
            </a:endParaRPr>
          </a:p>
        </p:txBody>
      </p:sp>
      <p:sp>
        <p:nvSpPr>
          <p:cNvPr id="26" name="Sprechblase: rechteckig 25">
            <a:extLst>
              <a:ext uri="{FF2B5EF4-FFF2-40B4-BE49-F238E27FC236}">
                <a16:creationId xmlns:a16="http://schemas.microsoft.com/office/drawing/2014/main" id="{48810BD0-2FC3-326A-A752-9246BFEE1644}"/>
              </a:ext>
            </a:extLst>
          </p:cNvPr>
          <p:cNvSpPr/>
          <p:nvPr/>
        </p:nvSpPr>
        <p:spPr>
          <a:xfrm rot="20951251">
            <a:off x="419120" y="5364090"/>
            <a:ext cx="2148491" cy="1043322"/>
          </a:xfrm>
          <a:prstGeom prst="wedgeRectCallou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Sprechblase: rechteckig 26">
            <a:extLst>
              <a:ext uri="{FF2B5EF4-FFF2-40B4-BE49-F238E27FC236}">
                <a16:creationId xmlns:a16="http://schemas.microsoft.com/office/drawing/2014/main" id="{2EA60354-D609-7D33-12CF-5AECE1431A1D}"/>
              </a:ext>
            </a:extLst>
          </p:cNvPr>
          <p:cNvSpPr/>
          <p:nvPr/>
        </p:nvSpPr>
        <p:spPr>
          <a:xfrm rot="853527">
            <a:off x="4082202" y="5281483"/>
            <a:ext cx="5182857" cy="2205155"/>
          </a:xfrm>
          <a:prstGeom prst="wedgeRectCallou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2" name="Sprechblase: rechteckig 31">
            <a:extLst>
              <a:ext uri="{FF2B5EF4-FFF2-40B4-BE49-F238E27FC236}">
                <a16:creationId xmlns:a16="http://schemas.microsoft.com/office/drawing/2014/main" id="{0E76F600-6FEF-51CC-53B3-3DB329EF448B}"/>
              </a:ext>
            </a:extLst>
          </p:cNvPr>
          <p:cNvSpPr/>
          <p:nvPr/>
        </p:nvSpPr>
        <p:spPr>
          <a:xfrm rot="21018395">
            <a:off x="6868405" y="2354645"/>
            <a:ext cx="4797581" cy="1787062"/>
          </a:xfrm>
          <a:prstGeom prst="wedgeRectCallou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endParaRPr>
          </a:p>
        </p:txBody>
      </p:sp>
    </p:spTree>
    <p:extLst>
      <p:ext uri="{BB962C8B-B14F-4D97-AF65-F5344CB8AC3E}">
        <p14:creationId xmlns:p14="http://schemas.microsoft.com/office/powerpoint/2010/main" val="2168291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04520" y="798002"/>
            <a:ext cx="10044752" cy="670606"/>
          </a:xfrm>
        </p:spPr>
        <p:txBody>
          <a:bodyPr/>
          <a:lstStyle/>
          <a:p>
            <a:r>
              <a:rPr lang="de-DE" sz="2400"/>
              <a:t>Weiteres Feedback </a:t>
            </a:r>
            <a:r>
              <a:rPr lang="de-DE" sz="2400" dirty="0"/>
              <a:t>von Mitarbeitenden</a:t>
            </a:r>
            <a:endParaRPr lang="de-DE" dirty="0"/>
          </a:p>
        </p:txBody>
      </p:sp>
      <p:sp>
        <p:nvSpPr>
          <p:cNvPr id="4" name="Foliennummernplatzhalter 3"/>
          <p:cNvSpPr>
            <a:spLocks noGrp="1"/>
          </p:cNvSpPr>
          <p:nvPr>
            <p:ph type="sldNum" sz="quarter" idx="4"/>
          </p:nvPr>
        </p:nvSpPr>
        <p:spPr>
          <a:xfrm>
            <a:off x="9709025" y="9090026"/>
            <a:ext cx="2987040" cy="511175"/>
          </a:xfrm>
        </p:spPr>
        <p:txBody>
          <a:bodyPr/>
          <a:lstStyle/>
          <a:p>
            <a:fld id="{8C73BB58-2DBF-41C0-8527-650A8B530627}" type="slidenum">
              <a:rPr lang="de-DE" smtClean="0"/>
              <a:pPr/>
              <a:t>13</a:t>
            </a:fld>
            <a:endParaRPr lang="de-DE" dirty="0"/>
          </a:p>
        </p:txBody>
      </p:sp>
      <p:sp>
        <p:nvSpPr>
          <p:cNvPr id="7" name="Datumsplatzhalter 3"/>
          <p:cNvSpPr txBox="1">
            <a:spLocks/>
          </p:cNvSpPr>
          <p:nvPr/>
        </p:nvSpPr>
        <p:spPr>
          <a:xfrm>
            <a:off x="0" y="9217024"/>
            <a:ext cx="2987040" cy="408112"/>
          </a:xfrm>
          <a:prstGeom prst="rect">
            <a:avLst/>
          </a:prstGeom>
        </p:spPr>
        <p:txBody>
          <a:bodyPr vert="horz" lIns="128016" tIns="64008" rIns="128016" bIns="64008" rtlCol="0" anchor="ctr"/>
          <a:lstStyle>
            <a:defPPr>
              <a:defRPr lang="de-DE"/>
            </a:defPPr>
            <a:lvl1pPr marL="0" algn="l" defTabSz="1280160" rtl="0" eaLnBrk="1" latinLnBrk="0" hangingPunct="1">
              <a:defRPr sz="1700" kern="1200">
                <a:solidFill>
                  <a:schemeClr val="tx1">
                    <a:tint val="75000"/>
                  </a:schemeClr>
                </a:solidFill>
                <a:latin typeface="+mn-lt"/>
                <a:ea typeface="+mn-ea"/>
                <a:cs typeface="+mn-cs"/>
              </a:defRPr>
            </a:lvl1pPr>
            <a:lvl2pPr marL="640080" algn="l" defTabSz="1280160" rtl="0" eaLnBrk="1" latinLnBrk="0" hangingPunct="1">
              <a:defRPr sz="2500" kern="1200">
                <a:solidFill>
                  <a:schemeClr val="tx1"/>
                </a:solidFill>
                <a:latin typeface="+mn-lt"/>
                <a:ea typeface="+mn-ea"/>
                <a:cs typeface="+mn-cs"/>
              </a:defRPr>
            </a:lvl2pPr>
            <a:lvl3pPr marL="1280160" algn="l" defTabSz="1280160" rtl="0" eaLnBrk="1" latinLnBrk="0" hangingPunct="1">
              <a:defRPr sz="2500" kern="1200">
                <a:solidFill>
                  <a:schemeClr val="tx1"/>
                </a:solidFill>
                <a:latin typeface="+mn-lt"/>
                <a:ea typeface="+mn-ea"/>
                <a:cs typeface="+mn-cs"/>
              </a:defRPr>
            </a:lvl3pPr>
            <a:lvl4pPr marL="1920240" algn="l" defTabSz="1280160" rtl="0" eaLnBrk="1" latinLnBrk="0" hangingPunct="1">
              <a:defRPr sz="2500" kern="1200">
                <a:solidFill>
                  <a:schemeClr val="tx1"/>
                </a:solidFill>
                <a:latin typeface="+mn-lt"/>
                <a:ea typeface="+mn-ea"/>
                <a:cs typeface="+mn-cs"/>
              </a:defRPr>
            </a:lvl4pPr>
            <a:lvl5pPr marL="2560320" algn="l" defTabSz="1280160" rtl="0" eaLnBrk="1" latinLnBrk="0" hangingPunct="1">
              <a:defRPr sz="2500" kern="1200">
                <a:solidFill>
                  <a:schemeClr val="tx1"/>
                </a:solidFill>
                <a:latin typeface="+mn-lt"/>
                <a:ea typeface="+mn-ea"/>
                <a:cs typeface="+mn-cs"/>
              </a:defRPr>
            </a:lvl5pPr>
            <a:lvl6pPr marL="3200400" algn="l" defTabSz="1280160" rtl="0" eaLnBrk="1" latinLnBrk="0" hangingPunct="1">
              <a:defRPr sz="2500" kern="1200">
                <a:solidFill>
                  <a:schemeClr val="tx1"/>
                </a:solidFill>
                <a:latin typeface="+mn-lt"/>
                <a:ea typeface="+mn-ea"/>
                <a:cs typeface="+mn-cs"/>
              </a:defRPr>
            </a:lvl6pPr>
            <a:lvl7pPr marL="3840480" algn="l" defTabSz="1280160" rtl="0" eaLnBrk="1" latinLnBrk="0" hangingPunct="1">
              <a:defRPr sz="2500" kern="1200">
                <a:solidFill>
                  <a:schemeClr val="tx1"/>
                </a:solidFill>
                <a:latin typeface="+mn-lt"/>
                <a:ea typeface="+mn-ea"/>
                <a:cs typeface="+mn-cs"/>
              </a:defRPr>
            </a:lvl7pPr>
            <a:lvl8pPr marL="4480560" algn="l" defTabSz="1280160" rtl="0" eaLnBrk="1" latinLnBrk="0" hangingPunct="1">
              <a:defRPr sz="2500" kern="1200">
                <a:solidFill>
                  <a:schemeClr val="tx1"/>
                </a:solidFill>
                <a:latin typeface="+mn-lt"/>
                <a:ea typeface="+mn-ea"/>
                <a:cs typeface="+mn-cs"/>
              </a:defRPr>
            </a:lvl8pPr>
            <a:lvl9pPr marL="5120640" algn="l" defTabSz="1280160" rtl="0" eaLnBrk="1" latinLnBrk="0" hangingPunct="1">
              <a:defRPr sz="2500" kern="1200">
                <a:solidFill>
                  <a:schemeClr val="tx1"/>
                </a:solidFill>
                <a:latin typeface="+mn-lt"/>
                <a:ea typeface="+mn-ea"/>
                <a:cs typeface="+mn-cs"/>
              </a:defRPr>
            </a:lvl9pPr>
          </a:lstStyle>
          <a:p>
            <a:r>
              <a:rPr lang="de-DE" sz="1500" dirty="0"/>
              <a:t>Stand </a:t>
            </a:r>
            <a:fld id="{6365542F-69FC-4D44-9D75-A73ED652EBB9}" type="datetime1">
              <a:rPr lang="de-DE" sz="1500" smtClean="0"/>
              <a:pPr/>
              <a:t>11.05.2026</a:t>
            </a:fld>
            <a:endParaRPr lang="de-DE" sz="1500" dirty="0"/>
          </a:p>
        </p:txBody>
      </p:sp>
      <p:sp>
        <p:nvSpPr>
          <p:cNvPr id="3" name="Fußzeilenplatzhalter 2"/>
          <p:cNvSpPr>
            <a:spLocks noGrp="1"/>
          </p:cNvSpPr>
          <p:nvPr>
            <p:ph type="ftr" sz="quarter" idx="3"/>
          </p:nvPr>
        </p:nvSpPr>
        <p:spPr>
          <a:xfrm>
            <a:off x="3556484" y="9090025"/>
            <a:ext cx="5688632" cy="511175"/>
          </a:xfrm>
        </p:spPr>
        <p:txBody>
          <a:bodyPr/>
          <a:lstStyle/>
          <a:p>
            <a:endParaRPr lang="de-DE" dirty="0"/>
          </a:p>
        </p:txBody>
      </p:sp>
      <p:sp>
        <p:nvSpPr>
          <p:cNvPr id="9" name="Inhaltsplatzhalter 8">
            <a:extLst>
              <a:ext uri="{FF2B5EF4-FFF2-40B4-BE49-F238E27FC236}">
                <a16:creationId xmlns:a16="http://schemas.microsoft.com/office/drawing/2014/main" id="{2BB84824-98EC-4ADD-B656-5C162FDCD3EA}"/>
              </a:ext>
            </a:extLst>
          </p:cNvPr>
          <p:cNvSpPr>
            <a:spLocks noGrp="1"/>
          </p:cNvSpPr>
          <p:nvPr>
            <p:ph idx="1"/>
          </p:nvPr>
        </p:nvSpPr>
        <p:spPr>
          <a:xfrm>
            <a:off x="604520" y="1641481"/>
            <a:ext cx="11377344" cy="7102798"/>
          </a:xfrm>
        </p:spPr>
        <p:txBody>
          <a:bodyPr>
            <a:normAutofit/>
          </a:bodyPr>
          <a:lstStyle/>
          <a:p>
            <a:pPr marL="0" indent="0">
              <a:buNone/>
            </a:pPr>
            <a:endParaRPr lang="de-DE" dirty="0"/>
          </a:p>
          <a:p>
            <a:pPr marL="0" indent="0">
              <a:buNone/>
            </a:pPr>
            <a:endParaRPr lang="de-DE" dirty="0"/>
          </a:p>
        </p:txBody>
      </p:sp>
      <p:sp>
        <p:nvSpPr>
          <p:cNvPr id="14" name="Textfeld 13">
            <a:extLst>
              <a:ext uri="{FF2B5EF4-FFF2-40B4-BE49-F238E27FC236}">
                <a16:creationId xmlns:a16="http://schemas.microsoft.com/office/drawing/2014/main" id="{6F3B65FC-5455-AE73-EB84-F5CE99B0CE46}"/>
              </a:ext>
            </a:extLst>
          </p:cNvPr>
          <p:cNvSpPr txBox="1"/>
          <p:nvPr/>
        </p:nvSpPr>
        <p:spPr>
          <a:xfrm rot="1378494">
            <a:off x="6694416" y="5397591"/>
            <a:ext cx="5101398" cy="1631216"/>
          </a:xfrm>
          <a:prstGeom prst="rect">
            <a:avLst/>
          </a:prstGeom>
          <a:noFill/>
        </p:spPr>
        <p:txBody>
          <a:bodyPr wrap="square">
            <a:spAutoFit/>
          </a:bodyPr>
          <a:lstStyle/>
          <a:p>
            <a:r>
              <a:rPr lang="de-CH" sz="2000" dirty="0">
                <a:effectLst/>
                <a:latin typeface="Encode Sans Condensed" panose="020B0604020202020204" charset="0"/>
                <a:ea typeface="Times New Roman" panose="02020603050405020304" pitchFamily="18" charset="0"/>
                <a:cs typeface="Times New Roman" panose="02020603050405020304" pitchFamily="18" charset="0"/>
              </a:rPr>
              <a:t>Ich möchte mich an dieser Stelle bei allen Beteiligten dafür bedanken, dass überhaupt die Möglichkeit der Mittagsversorgung geschaffen wurde, auch wenn ich aus den oben genannten Gründen das Angebot nicht nutze. </a:t>
            </a:r>
            <a:endParaRPr lang="de-DE" sz="2000" dirty="0">
              <a:latin typeface="Encode Sans Condensed" panose="020B0604020202020204" charset="0"/>
            </a:endParaRPr>
          </a:p>
        </p:txBody>
      </p:sp>
      <p:sp>
        <p:nvSpPr>
          <p:cNvPr id="16" name="Sprechblase: oval 15">
            <a:extLst>
              <a:ext uri="{FF2B5EF4-FFF2-40B4-BE49-F238E27FC236}">
                <a16:creationId xmlns:a16="http://schemas.microsoft.com/office/drawing/2014/main" id="{C2C2F595-1BC4-4314-0AFC-1901AC443CC3}"/>
              </a:ext>
            </a:extLst>
          </p:cNvPr>
          <p:cNvSpPr/>
          <p:nvPr/>
        </p:nvSpPr>
        <p:spPr>
          <a:xfrm rot="20780092">
            <a:off x="819736" y="2599266"/>
            <a:ext cx="4680520" cy="2560048"/>
          </a:xfrm>
          <a:prstGeom prst="wedgeEllipseCallout">
            <a:avLst/>
          </a:prstGeom>
          <a:noFill/>
          <a:ln w="76200">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Textfeld 16">
            <a:extLst>
              <a:ext uri="{FF2B5EF4-FFF2-40B4-BE49-F238E27FC236}">
                <a16:creationId xmlns:a16="http://schemas.microsoft.com/office/drawing/2014/main" id="{9695F1F6-1A64-E4D2-83CE-B30B05182230}"/>
              </a:ext>
            </a:extLst>
          </p:cNvPr>
          <p:cNvSpPr txBox="1"/>
          <p:nvPr/>
        </p:nvSpPr>
        <p:spPr>
          <a:xfrm rot="20424750">
            <a:off x="1864296" y="2703290"/>
            <a:ext cx="2844316" cy="2154436"/>
          </a:xfrm>
          <a:prstGeom prst="rect">
            <a:avLst/>
          </a:prstGeom>
          <a:noFill/>
        </p:spPr>
        <p:txBody>
          <a:bodyPr wrap="square" rtlCol="0">
            <a:spAutoFit/>
          </a:bodyPr>
          <a:lstStyle/>
          <a:p>
            <a:pPr marL="0" indent="0">
              <a:buNone/>
            </a:pPr>
            <a:endParaRPr lang="de-DE" dirty="0"/>
          </a:p>
          <a:p>
            <a:r>
              <a:rPr lang="de-CH" sz="2800" dirty="0">
                <a:effectLst/>
                <a:latin typeface="Encode Sans Condensed" panose="020B0604020202020204" charset="0"/>
                <a:ea typeface="Times New Roman" panose="02020603050405020304" pitchFamily="18" charset="0"/>
                <a:cs typeface="Times New Roman" panose="02020603050405020304" pitchFamily="18" charset="0"/>
              </a:rPr>
              <a:t>Qualität ist sehr gut, Personal ist immer freundlich!</a:t>
            </a:r>
            <a:endParaRPr lang="de-DE" sz="2800" dirty="0">
              <a:effectLst/>
              <a:latin typeface="Encode Sans Condensed" panose="020B0604020202020204" charset="0"/>
              <a:ea typeface="Times New Roman" panose="02020603050405020304" pitchFamily="18" charset="0"/>
              <a:cs typeface="Times New Roman" panose="02020603050405020304" pitchFamily="18" charset="0"/>
            </a:endParaRPr>
          </a:p>
          <a:p>
            <a:endParaRPr lang="de-DE" dirty="0"/>
          </a:p>
        </p:txBody>
      </p:sp>
      <p:sp>
        <p:nvSpPr>
          <p:cNvPr id="18" name="Sprechblase: oval 17">
            <a:extLst>
              <a:ext uri="{FF2B5EF4-FFF2-40B4-BE49-F238E27FC236}">
                <a16:creationId xmlns:a16="http://schemas.microsoft.com/office/drawing/2014/main" id="{37CD6763-CC9D-5522-313C-C37C6AF73012}"/>
              </a:ext>
            </a:extLst>
          </p:cNvPr>
          <p:cNvSpPr/>
          <p:nvPr/>
        </p:nvSpPr>
        <p:spPr>
          <a:xfrm rot="1083536">
            <a:off x="6151454" y="4391169"/>
            <a:ext cx="5420158" cy="3397418"/>
          </a:xfrm>
          <a:prstGeom prst="wedgeEllipseCallout">
            <a:avLst/>
          </a:prstGeom>
          <a:noFill/>
          <a:ln w="76200">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7636591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Ende</a:t>
            </a:r>
          </a:p>
        </p:txBody>
      </p:sp>
      <p:sp>
        <p:nvSpPr>
          <p:cNvPr id="4" name="Foliennummernplatzhalter 3"/>
          <p:cNvSpPr>
            <a:spLocks noGrp="1"/>
          </p:cNvSpPr>
          <p:nvPr>
            <p:ph type="sldNum" sz="quarter" idx="4"/>
          </p:nvPr>
        </p:nvSpPr>
        <p:spPr>
          <a:xfrm>
            <a:off x="9709025" y="9090026"/>
            <a:ext cx="2987040" cy="511175"/>
          </a:xfrm>
        </p:spPr>
        <p:txBody>
          <a:bodyPr/>
          <a:lstStyle/>
          <a:p>
            <a:fld id="{8C73BB58-2DBF-41C0-8527-650A8B530627}" type="slidenum">
              <a:rPr lang="de-DE" smtClean="0"/>
              <a:pPr/>
              <a:t>14</a:t>
            </a:fld>
            <a:endParaRPr lang="de-DE" dirty="0"/>
          </a:p>
        </p:txBody>
      </p:sp>
      <p:sp>
        <p:nvSpPr>
          <p:cNvPr id="9" name="Inhaltsplatzhalter 2"/>
          <p:cNvSpPr txBox="1">
            <a:spLocks/>
          </p:cNvSpPr>
          <p:nvPr/>
        </p:nvSpPr>
        <p:spPr>
          <a:xfrm>
            <a:off x="640080" y="1675453"/>
            <a:ext cx="11521440" cy="4133259"/>
          </a:xfrm>
          <a:prstGeom prst="rect">
            <a:avLst/>
          </a:prstGeom>
        </p:spPr>
        <p:txBody>
          <a:bodyPr vert="horz" lIns="128016" tIns="64008" rIns="128016" bIns="64008" rtlCol="0">
            <a:noAutofit/>
          </a:bodyPr>
          <a:lstStyle>
            <a:lvl1pPr marL="342900" indent="-342900" algn="l" defTabSz="914400" rtl="0" eaLnBrk="1" latinLnBrk="0" hangingPunct="1">
              <a:spcBef>
                <a:spcPct val="20000"/>
              </a:spcBef>
              <a:buFont typeface="Arial" pitchFamily="34" charset="0"/>
              <a:buChar char="•"/>
              <a:defRPr sz="2200" kern="1200">
                <a:solidFill>
                  <a:schemeClr val="tx1"/>
                </a:solidFill>
                <a:latin typeface="Gill Sans MT" pitchFamily="34" charset="0"/>
                <a:ea typeface="+mn-ea"/>
                <a:cs typeface="+mn-cs"/>
              </a:defRPr>
            </a:lvl1pPr>
            <a:lvl2pPr marL="742950" indent="-285750" algn="l" defTabSz="914400" rtl="0" eaLnBrk="1" latinLnBrk="0" hangingPunct="1">
              <a:spcBef>
                <a:spcPct val="20000"/>
              </a:spcBef>
              <a:buFont typeface="Arial" pitchFamily="34" charset="0"/>
              <a:buChar char="–"/>
              <a:defRPr sz="2200" kern="1200">
                <a:solidFill>
                  <a:schemeClr val="tx1"/>
                </a:solidFill>
                <a:latin typeface="Gill Sans MT" pitchFamily="34" charset="0"/>
                <a:ea typeface="+mn-ea"/>
                <a:cs typeface="+mn-cs"/>
              </a:defRPr>
            </a:lvl2pPr>
            <a:lvl3pPr marL="1143000" indent="-228600" algn="l" defTabSz="914400" rtl="0" eaLnBrk="1" latinLnBrk="0" hangingPunct="1">
              <a:spcBef>
                <a:spcPct val="20000"/>
              </a:spcBef>
              <a:buFont typeface="Arial" pitchFamily="34" charset="0"/>
              <a:buChar char="•"/>
              <a:defRPr sz="2600" kern="1200">
                <a:solidFill>
                  <a:schemeClr val="tx1"/>
                </a:solidFill>
                <a:latin typeface="Gill Sans MT"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20090" indent="-720090">
              <a:buFont typeface="Arial" pitchFamily="34" charset="0"/>
              <a:buAutoNum type="romanUcParenR"/>
            </a:pPr>
            <a:endParaRPr lang="de-DE" dirty="0"/>
          </a:p>
          <a:p>
            <a:pPr marL="720090" indent="-720090">
              <a:buFont typeface="Arial" pitchFamily="34" charset="0"/>
              <a:buAutoNum type="romanUcParenR"/>
            </a:pPr>
            <a:endParaRPr lang="de-DE" b="1" dirty="0"/>
          </a:p>
        </p:txBody>
      </p:sp>
      <p:sp>
        <p:nvSpPr>
          <p:cNvPr id="6" name="Titel 1"/>
          <p:cNvSpPr txBox="1">
            <a:spLocks/>
          </p:cNvSpPr>
          <p:nvPr/>
        </p:nvSpPr>
        <p:spPr>
          <a:xfrm>
            <a:off x="468888" y="1912147"/>
            <a:ext cx="11908576" cy="2090965"/>
          </a:xfrm>
          <a:prstGeom prst="rect">
            <a:avLst/>
          </a:prstGeom>
        </p:spPr>
        <p:txBody>
          <a:bodyPr vert="horz" lIns="128016" tIns="64008" rIns="128016" bIns="64008" rtlCol="0" anchor="ctr">
            <a:noAutofit/>
          </a:bodyPr>
          <a:lstStyle>
            <a:lvl1pPr algn="l" defTabSz="1280160" rtl="0" eaLnBrk="1" latinLnBrk="0" hangingPunct="1">
              <a:spcBef>
                <a:spcPct val="0"/>
              </a:spcBef>
              <a:buNone/>
              <a:defRPr sz="3500" b="1" kern="1200">
                <a:solidFill>
                  <a:schemeClr val="tx1"/>
                </a:solidFill>
                <a:latin typeface="Gill Sans MT" pitchFamily="34" charset="0"/>
                <a:ea typeface="+mj-ea"/>
                <a:cs typeface="+mj-cs"/>
              </a:defRPr>
            </a:lvl1pPr>
          </a:lstStyle>
          <a:p>
            <a:pPr algn="ctr"/>
            <a:r>
              <a:rPr lang="de-DE" dirty="0">
                <a:latin typeface="Encode Sans Condensed" panose="020B0604020202020204" charset="0"/>
              </a:rPr>
              <a:t>Vielen Dank für Ihre Aufmerksamkeit!</a:t>
            </a:r>
          </a:p>
          <a:p>
            <a:pPr algn="ctr"/>
            <a:endParaRPr lang="de-DE" dirty="0">
              <a:latin typeface="Encode Sans Condensed" panose="020B0604020202020204" charset="0"/>
            </a:endParaRPr>
          </a:p>
          <a:p>
            <a:pPr algn="ctr"/>
            <a:r>
              <a:rPr lang="de-DE" dirty="0">
                <a:latin typeface="Encode Sans Condensed" panose="020B0604020202020204" charset="0"/>
              </a:rPr>
              <a:t> </a:t>
            </a:r>
          </a:p>
        </p:txBody>
      </p:sp>
    </p:spTree>
    <p:extLst>
      <p:ext uri="{BB962C8B-B14F-4D97-AF65-F5344CB8AC3E}">
        <p14:creationId xmlns:p14="http://schemas.microsoft.com/office/powerpoint/2010/main" val="915983528"/>
      </p:ext>
    </p:extLst>
  </p:cSld>
  <p:clrMapOvr>
    <a:masterClrMapping/>
  </p:clrMapOvr>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Nyad">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äsentation1" id="{F6EFCC4D-55D5-40E8-B59D-3DC628FBF424}" vid="{CC6CEFA2-B655-47B4-8B57-8CDA9B7634EF}"/>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vorlage_powerpoint_neu</Template>
  <TotalTime>0</TotalTime>
  <Words>1806</Words>
  <Application>Microsoft Office PowerPoint</Application>
  <PresentationFormat>A3-Papier (297 x 420 mm)</PresentationFormat>
  <Paragraphs>236</Paragraphs>
  <Slides>14</Slides>
  <Notes>11</Notes>
  <HiddenSlides>0</HiddenSlides>
  <MMClips>0</MMClips>
  <ScaleCrop>false</ScaleCrop>
  <HeadingPairs>
    <vt:vector size="6" baseType="variant">
      <vt:variant>
        <vt:lpstr>Verwendete Schriftarten</vt:lpstr>
      </vt:variant>
      <vt:variant>
        <vt:i4>9</vt:i4>
      </vt:variant>
      <vt:variant>
        <vt:lpstr>Design</vt:lpstr>
      </vt:variant>
      <vt:variant>
        <vt:i4>1</vt:i4>
      </vt:variant>
      <vt:variant>
        <vt:lpstr>Folientitel</vt:lpstr>
      </vt:variant>
      <vt:variant>
        <vt:i4>14</vt:i4>
      </vt:variant>
    </vt:vector>
  </HeadingPairs>
  <TitlesOfParts>
    <vt:vector size="24" baseType="lpstr">
      <vt:lpstr>Wingdings</vt:lpstr>
      <vt:lpstr>Symbol</vt:lpstr>
      <vt:lpstr>Encode Sans Condensed Light</vt:lpstr>
      <vt:lpstr>Courier New</vt:lpstr>
      <vt:lpstr>Arial</vt:lpstr>
      <vt:lpstr>Calibri</vt:lpstr>
      <vt:lpstr>Gill Sans MT</vt:lpstr>
      <vt:lpstr>Encode Sans Condensed</vt:lpstr>
      <vt:lpstr>Encode Sans Condensed Medium</vt:lpstr>
      <vt:lpstr>Larissa</vt:lpstr>
      <vt:lpstr>  Auswertung der Mitarbeiterbefragung zur Mittagsverpflegung (gastrofact)</vt:lpstr>
      <vt:lpstr>Fragen</vt:lpstr>
      <vt:lpstr>1. Nutzen Sie das Mittagsangebot der Kantine (gastrofact)? </vt:lpstr>
      <vt:lpstr>2. Falls Sie das Angebot nutzen: Wie zufrieden sind Sie insgesamt mit dem Angebot? </vt:lpstr>
      <vt:lpstr>3. Warum nutzen Sie das Angebot nicht oder nur selten? (Mehrfachnennungen möglich)</vt:lpstr>
      <vt:lpstr>4. Antworten auf „Sonstiges“ </vt:lpstr>
      <vt:lpstr>4. Antworten auf „Sonstiges“ </vt:lpstr>
      <vt:lpstr>5. Was würde Sie eher dazu bewegen, das Angebot zu nutzen? (Mehrfachnennungen möglich)</vt:lpstr>
      <vt:lpstr>6. Was würde Sie bewegen, das Angebot zu nutzen – Antworten unter „Sonstiges“ </vt:lpstr>
      <vt:lpstr>6. Was würde Sie bewegen, das Angebot zu nutzen - Sonstiges </vt:lpstr>
      <vt:lpstr>7. Verbesserungsvorschläge der Mitarbeitenden - Zusammenfassung</vt:lpstr>
      <vt:lpstr>Verbesserungsvorschläge der Mitarbeitenden - Zusammenfassung</vt:lpstr>
      <vt:lpstr>Weiteres Feedback von Mitarbeitenden</vt:lpstr>
      <vt:lpstr>Ende</vt:lpstr>
    </vt:vector>
  </TitlesOfParts>
  <Company>Landratsamt Unstrut-Hainich-Kreis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Rothe R.</dc:creator>
  <cp:lastModifiedBy>Piontek, M.</cp:lastModifiedBy>
  <cp:revision>3</cp:revision>
  <cp:lastPrinted>2022-05-20T08:48:29Z</cp:lastPrinted>
  <dcterms:created xsi:type="dcterms:W3CDTF">2026-03-24T12:48:37Z</dcterms:created>
  <dcterms:modified xsi:type="dcterms:W3CDTF">2026-05-11T07:12:38Z</dcterms:modified>
</cp:coreProperties>
</file>